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58" r:id="rId5"/>
    <p:sldId id="264" r:id="rId6"/>
    <p:sldId id="262" r:id="rId7"/>
    <p:sldId id="263" r:id="rId8"/>
    <p:sldId id="271" r:id="rId9"/>
    <p:sldId id="273" r:id="rId10"/>
    <p:sldId id="265" r:id="rId11"/>
    <p:sldId id="272" r:id="rId12"/>
    <p:sldId id="266" r:id="rId13"/>
    <p:sldId id="267" r:id="rId14"/>
    <p:sldId id="280" r:id="rId15"/>
    <p:sldId id="279" r:id="rId16"/>
    <p:sldId id="282" r:id="rId17"/>
    <p:sldId id="270" r:id="rId18"/>
    <p:sldId id="278" r:id="rId19"/>
    <p:sldId id="277" r:id="rId20"/>
    <p:sldId id="276" r:id="rId21"/>
    <p:sldId id="268" r:id="rId22"/>
    <p:sldId id="269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247-D5EF-46B8-B720-7AA99625C404}" type="datetimeFigureOut">
              <a:rPr lang="hu-HU" smtClean="0"/>
              <a:t>2018.09.11.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F26D-F4E8-4B89-88DA-5719EF6BC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259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247-D5EF-46B8-B720-7AA99625C404}" type="datetimeFigureOut">
              <a:rPr lang="hu-HU" smtClean="0"/>
              <a:t>2018.09.11.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F26D-F4E8-4B89-88DA-5719EF6BC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62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247-D5EF-46B8-B720-7AA99625C404}" type="datetimeFigureOut">
              <a:rPr lang="hu-HU" smtClean="0"/>
              <a:t>2018.09.11.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F26D-F4E8-4B89-88DA-5719EF6BC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7707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247-D5EF-46B8-B720-7AA99625C404}" type="datetimeFigureOut">
              <a:rPr lang="hu-HU" smtClean="0"/>
              <a:t>2018.09.11.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F26D-F4E8-4B89-88DA-5719EF6BCBA0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921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247-D5EF-46B8-B720-7AA99625C404}" type="datetimeFigureOut">
              <a:rPr lang="hu-HU" smtClean="0"/>
              <a:t>2018.09.11.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F26D-F4E8-4B89-88DA-5719EF6BC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4208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247-D5EF-46B8-B720-7AA99625C404}" type="datetimeFigureOut">
              <a:rPr lang="hu-HU" smtClean="0"/>
              <a:t>2018.09.11.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F26D-F4E8-4B89-88DA-5719EF6BC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7889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247-D5EF-46B8-B720-7AA99625C404}" type="datetimeFigureOut">
              <a:rPr lang="hu-HU" smtClean="0"/>
              <a:t>2018.09.11.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F26D-F4E8-4B89-88DA-5719EF6BC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3127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247-D5EF-46B8-B720-7AA99625C404}" type="datetimeFigureOut">
              <a:rPr lang="hu-HU" smtClean="0"/>
              <a:t>2018.09.11.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F26D-F4E8-4B89-88DA-5719EF6BC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910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247-D5EF-46B8-B720-7AA99625C404}" type="datetimeFigureOut">
              <a:rPr lang="hu-HU" smtClean="0"/>
              <a:t>2018.09.11.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F26D-F4E8-4B89-88DA-5719EF6BC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482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247-D5EF-46B8-B720-7AA99625C404}" type="datetimeFigureOut">
              <a:rPr lang="hu-HU" smtClean="0"/>
              <a:t>2018.09.11.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F26D-F4E8-4B89-88DA-5719EF6BC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77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247-D5EF-46B8-B720-7AA99625C404}" type="datetimeFigureOut">
              <a:rPr lang="hu-HU" smtClean="0"/>
              <a:t>2018.09.11.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F26D-F4E8-4B89-88DA-5719EF6BC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097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247-D5EF-46B8-B720-7AA99625C404}" type="datetimeFigureOut">
              <a:rPr lang="hu-HU" smtClean="0"/>
              <a:t>2018.09.11.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F26D-F4E8-4B89-88DA-5719EF6BC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307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247-D5EF-46B8-B720-7AA99625C404}" type="datetimeFigureOut">
              <a:rPr lang="hu-HU" smtClean="0"/>
              <a:t>2018.09.11.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F26D-F4E8-4B89-88DA-5719EF6BC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788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247-D5EF-46B8-B720-7AA99625C404}" type="datetimeFigureOut">
              <a:rPr lang="hu-HU" smtClean="0"/>
              <a:t>2018.09.11.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F26D-F4E8-4B89-88DA-5719EF6BC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109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247-D5EF-46B8-B720-7AA99625C404}" type="datetimeFigureOut">
              <a:rPr lang="hu-HU" smtClean="0"/>
              <a:t>2018.09.11.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F26D-F4E8-4B89-88DA-5719EF6BC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22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247-D5EF-46B8-B720-7AA99625C404}" type="datetimeFigureOut">
              <a:rPr lang="hu-HU" smtClean="0"/>
              <a:t>2018.09.11.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F26D-F4E8-4B89-88DA-5719EF6BC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70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7247-D5EF-46B8-B720-7AA99625C404}" type="datetimeFigureOut">
              <a:rPr lang="hu-HU" smtClean="0"/>
              <a:t>2018.09.11.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F26D-F4E8-4B89-88DA-5719EF6BC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852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FE7247-D5EF-46B8-B720-7AA99625C404}" type="datetimeFigureOut">
              <a:rPr lang="hu-HU" smtClean="0"/>
              <a:t>2018.09.11.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6F26D-F4E8-4B89-88DA-5719EF6BC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057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189" y="1122363"/>
            <a:ext cx="10058400" cy="23876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Az információ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66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2148" t="21578" r="11576" b="204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39415" y="2677855"/>
            <a:ext cx="6297768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 smtClean="0">
                <a:solidFill>
                  <a:srgbClr val="FF0000"/>
                </a:solidFill>
              </a:rPr>
              <a:t>MORSE ABC</a:t>
            </a:r>
            <a:endParaRPr lang="hu-H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Morse elektromos távírója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1549"/>
            <a:ext cx="7623220" cy="54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57465" t="41648" r="8733" b="24946"/>
          <a:stretch/>
        </p:blipFill>
        <p:spPr>
          <a:xfrm>
            <a:off x="-1" y="0"/>
            <a:ext cx="12192001" cy="687309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571222" y="1686182"/>
            <a:ext cx="8847785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 smtClean="0">
                <a:solidFill>
                  <a:srgbClr val="FF0000"/>
                </a:solidFill>
              </a:rPr>
              <a:t>PIKTOGRAMOK</a:t>
            </a:r>
          </a:p>
          <a:p>
            <a:pPr algn="ctr"/>
            <a:r>
              <a:rPr lang="hu-HU" sz="8000" b="1" dirty="0" smtClean="0">
                <a:solidFill>
                  <a:srgbClr val="FF0000"/>
                </a:solidFill>
              </a:rPr>
              <a:t>„BESZÉLŐ KÉPEK”</a:t>
            </a:r>
            <a:endParaRPr lang="hu-H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1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867437" y="1686182"/>
            <a:ext cx="8036417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 smtClean="0">
                <a:solidFill>
                  <a:srgbClr val="FF0000"/>
                </a:solidFill>
              </a:rPr>
              <a:t>HANGULATJEL</a:t>
            </a:r>
          </a:p>
          <a:p>
            <a:pPr algn="ctr"/>
            <a:r>
              <a:rPr lang="hu-HU" sz="8000" b="1" dirty="0" smtClean="0">
                <a:solidFill>
                  <a:srgbClr val="FF0000"/>
                </a:solidFill>
              </a:rPr>
              <a:t>EMOTIKON</a:t>
            </a:r>
          </a:p>
          <a:p>
            <a:pPr algn="ctr"/>
            <a:r>
              <a:rPr lang="hu-HU" sz="8000" b="1" dirty="0" smtClean="0">
                <a:solidFill>
                  <a:srgbClr val="FF0000"/>
                </a:solidFill>
              </a:rPr>
              <a:t>SMILEY</a:t>
            </a:r>
            <a:endParaRPr lang="hu-H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számítástechnikában használatos jelek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hu-HU" sz="4000" dirty="0"/>
              <a:t>K</a:t>
            </a:r>
            <a:r>
              <a:rPr lang="hu-HU" sz="4000" dirty="0" smtClean="0"/>
              <a:t>ét jel = bináris jelrendszer</a:t>
            </a:r>
          </a:p>
          <a:p>
            <a:pPr lvl="1" fontAlgn="base"/>
            <a:r>
              <a:rPr lang="hu-HU" sz="3800" dirty="0" smtClean="0"/>
              <a:t>Igaz, hamis</a:t>
            </a:r>
            <a:endParaRPr lang="hu-HU" sz="3800" dirty="0"/>
          </a:p>
          <a:p>
            <a:pPr lvl="1" fontAlgn="base"/>
            <a:r>
              <a:rPr lang="hu-HU" sz="3800" b="1" u="sng" dirty="0" smtClean="0">
                <a:solidFill>
                  <a:srgbClr val="FFFF00"/>
                </a:solidFill>
              </a:rPr>
              <a:t>kettes számrendszer</a:t>
            </a:r>
            <a:r>
              <a:rPr lang="hu-HU" sz="3800" dirty="0" smtClean="0"/>
              <a:t>: 1 és 0</a:t>
            </a:r>
          </a:p>
          <a:p>
            <a:pPr marL="457200" lvl="1" indent="0" fontAlgn="base">
              <a:buNone/>
            </a:pPr>
            <a:r>
              <a:rPr lang="hu-HU" sz="3800" dirty="0" smtClean="0"/>
              <a:t>(</a:t>
            </a:r>
            <a:r>
              <a:rPr lang="hu-HU" sz="4000" dirty="0"/>
              <a:t> jól tűrik a zavaró </a:t>
            </a:r>
            <a:r>
              <a:rPr lang="hu-HU" sz="4000" dirty="0" smtClean="0"/>
              <a:t>hatásokat</a:t>
            </a:r>
            <a:r>
              <a:rPr lang="hu-HU" sz="4000" dirty="0"/>
              <a:t>)</a:t>
            </a:r>
            <a:endParaRPr lang="hu-HU" sz="3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42214" t="10378" r="5936" b="3070"/>
          <a:stretch/>
        </p:blipFill>
        <p:spPr>
          <a:xfrm>
            <a:off x="6403550" y="464437"/>
            <a:ext cx="5509837" cy="61371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50770"/>
          <a:stretch/>
        </p:blipFill>
        <p:spPr>
          <a:xfrm>
            <a:off x="201707" y="452718"/>
            <a:ext cx="6201843" cy="61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>
                <a:solidFill>
                  <a:srgbClr val="FFFF00"/>
                </a:solidFill>
              </a:rPr>
              <a:t>Az információ </a:t>
            </a:r>
            <a:r>
              <a:rPr lang="hu-HU" b="1" u="sng" dirty="0" smtClean="0">
                <a:solidFill>
                  <a:srgbClr val="FFFF00"/>
                </a:solidFill>
              </a:rPr>
              <a:t>mértékegységei</a:t>
            </a:r>
            <a:endParaRPr lang="hu-HU" b="1" u="sng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48972"/>
            <a:ext cx="12192000" cy="4799427"/>
          </a:xfrm>
        </p:spPr>
        <p:txBody>
          <a:bodyPr>
            <a:noAutofit/>
          </a:bodyPr>
          <a:lstStyle/>
          <a:p>
            <a:pPr marL="2151063" indent="-538163"/>
            <a:r>
              <a:rPr lang="hu-HU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bit</a:t>
            </a:r>
            <a:r>
              <a:rPr lang="hu-HU" sz="4000" b="1" dirty="0" smtClean="0"/>
              <a:t> a legkisebb mértékegység</a:t>
            </a:r>
            <a:br>
              <a:rPr lang="hu-HU" sz="4000" b="1" dirty="0" smtClean="0"/>
            </a:br>
            <a:r>
              <a:rPr lang="hu-HU" sz="3000" b="1" dirty="0" smtClean="0"/>
              <a:t>(értéke</a:t>
            </a:r>
            <a:r>
              <a:rPr lang="hu-HU" sz="3000" b="1" dirty="0"/>
              <a:t>: 0 vagy 1)</a:t>
            </a:r>
          </a:p>
          <a:p>
            <a:pPr marL="2151063" indent="-538163"/>
            <a:r>
              <a:rPr lang="hu-HU" sz="4000" dirty="0" smtClean="0"/>
              <a:t>1 </a:t>
            </a:r>
            <a:r>
              <a:rPr lang="hu-H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bájt</a:t>
            </a:r>
            <a:r>
              <a:rPr lang="hu-HU" sz="4000" dirty="0" smtClean="0"/>
              <a:t> = </a:t>
            </a:r>
            <a:r>
              <a:rPr lang="hu-HU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8</a:t>
            </a:r>
            <a:r>
              <a:rPr lang="hu-HU" sz="4000" dirty="0" smtClean="0"/>
              <a:t> bit (pl.: 10101100)</a:t>
            </a:r>
          </a:p>
          <a:p>
            <a:pPr marL="2151063" indent="-538163"/>
            <a:r>
              <a:rPr lang="hu-HU" sz="4000" dirty="0" smtClean="0"/>
              <a:t>1 </a:t>
            </a:r>
            <a:r>
              <a:rPr lang="hu-H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kilobájt</a:t>
            </a:r>
            <a:r>
              <a:rPr lang="hu-HU" sz="4000" dirty="0" smtClean="0"/>
              <a:t> (KB) = </a:t>
            </a:r>
            <a:r>
              <a:rPr lang="hu-HU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1024</a:t>
            </a:r>
            <a:r>
              <a:rPr lang="hu-HU" sz="4000" dirty="0" smtClean="0"/>
              <a:t> bájt</a:t>
            </a:r>
          </a:p>
          <a:p>
            <a:pPr marL="2151063" indent="-538163"/>
            <a:r>
              <a:rPr lang="hu-HU" sz="4000" dirty="0" smtClean="0"/>
              <a:t>1 </a:t>
            </a:r>
            <a:r>
              <a:rPr lang="hu-H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megabájt</a:t>
            </a:r>
            <a:r>
              <a:rPr lang="hu-HU" sz="4000" dirty="0" smtClean="0"/>
              <a:t> (MB) = </a:t>
            </a:r>
            <a:r>
              <a:rPr lang="hu-HU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1024</a:t>
            </a:r>
            <a:r>
              <a:rPr lang="hu-HU" sz="4000" dirty="0" smtClean="0"/>
              <a:t> KB</a:t>
            </a:r>
          </a:p>
          <a:p>
            <a:pPr marL="2151063" indent="-538163"/>
            <a:r>
              <a:rPr lang="hu-HU" sz="4000" dirty="0" smtClean="0"/>
              <a:t>1 </a:t>
            </a:r>
            <a:r>
              <a:rPr lang="hu-H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gigabájt</a:t>
            </a:r>
            <a:r>
              <a:rPr lang="hu-HU" sz="4000" dirty="0" smtClean="0"/>
              <a:t> (GB) = </a:t>
            </a:r>
            <a:r>
              <a:rPr lang="hu-HU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1024</a:t>
            </a:r>
            <a:r>
              <a:rPr lang="hu-HU" sz="4000" dirty="0" smtClean="0"/>
              <a:t> MB</a:t>
            </a:r>
          </a:p>
          <a:p>
            <a:pPr marL="2151063" indent="-538163"/>
            <a:r>
              <a:rPr lang="hu-HU" sz="4000" dirty="0" smtClean="0"/>
              <a:t>1 </a:t>
            </a:r>
            <a:r>
              <a:rPr lang="hu-HU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terabájt</a:t>
            </a:r>
            <a:r>
              <a:rPr lang="hu-H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hu-HU" sz="4000" dirty="0" smtClean="0"/>
              <a:t>(TB) = </a:t>
            </a:r>
            <a:r>
              <a:rPr lang="hu-HU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1024</a:t>
            </a:r>
            <a:r>
              <a:rPr lang="hu-HU" sz="4000" dirty="0" smtClean="0"/>
              <a:t> GB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0730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14195" cy="1400530"/>
          </a:xfrm>
        </p:spPr>
        <p:txBody>
          <a:bodyPr/>
          <a:lstStyle/>
          <a:p>
            <a:r>
              <a:rPr lang="hu-HU" b="1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Számítógépes karakterek kódolása</a:t>
            </a:r>
            <a:endParaRPr lang="hu-HU" b="1" u="sng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4000" i="1" dirty="0"/>
              <a:t>A billentyűzet egy gombjának lenyomása egy </a:t>
            </a:r>
            <a:r>
              <a:rPr lang="hu-HU" sz="4000" b="1" i="1" dirty="0"/>
              <a:t>karakter</a:t>
            </a:r>
            <a:r>
              <a:rPr lang="hu-HU" sz="4000" i="1" dirty="0"/>
              <a:t>t jelenít meg a képernyőn. </a:t>
            </a:r>
            <a:endParaRPr lang="hu-HU" sz="4000" i="1" dirty="0" smtClean="0"/>
          </a:p>
          <a:p>
            <a:r>
              <a:rPr lang="hu-HU" sz="4000" i="1" dirty="0" smtClean="0"/>
              <a:t>A </a:t>
            </a:r>
            <a:r>
              <a:rPr lang="hu-HU" sz="4000" i="1" dirty="0"/>
              <a:t>szóköz is egy </a:t>
            </a:r>
            <a:r>
              <a:rPr lang="hu-HU" sz="4000" b="1" i="1" dirty="0"/>
              <a:t>karakter</a:t>
            </a:r>
            <a:r>
              <a:rPr lang="hu-HU" sz="4000" i="1" dirty="0"/>
              <a:t>. </a:t>
            </a:r>
            <a:endParaRPr lang="hu-HU" sz="4000" i="1" dirty="0" smtClean="0"/>
          </a:p>
          <a:p>
            <a:r>
              <a:rPr lang="hu-HU" sz="4000" i="1" dirty="0" smtClean="0"/>
              <a:t>Minden</a:t>
            </a:r>
            <a:r>
              <a:rPr lang="hu-HU" sz="4000" i="1" dirty="0"/>
              <a:t> </a:t>
            </a:r>
            <a:r>
              <a:rPr lang="hu-HU" sz="4000" b="1" i="1" dirty="0"/>
              <a:t>karakter</a:t>
            </a:r>
            <a:r>
              <a:rPr lang="hu-HU" sz="4000" i="1" dirty="0"/>
              <a:t>nek van egy szám alapú kódja</a:t>
            </a:r>
            <a:r>
              <a:rPr lang="hu-HU" sz="4000" i="1" dirty="0" smtClean="0"/>
              <a:t>.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19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87132" y="365125"/>
            <a:ext cx="7920507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hu-HU" sz="8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ASCII kód</a:t>
            </a:r>
            <a:endParaRPr lang="hu-HU" sz="8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z="5400" dirty="0" smtClean="0"/>
              <a:t>USA </a:t>
            </a:r>
          </a:p>
          <a:p>
            <a:r>
              <a:rPr lang="hu-HU" sz="4400" dirty="0"/>
              <a:t>256 féle </a:t>
            </a:r>
            <a:r>
              <a:rPr lang="hu-HU" sz="4400" dirty="0" smtClean="0"/>
              <a:t>karakter (első 127 helyen lévő karakterek voltak kötöttek)</a:t>
            </a:r>
            <a:endParaRPr lang="hu-HU" sz="4400" dirty="0"/>
          </a:p>
          <a:p>
            <a:r>
              <a:rPr lang="hu-HU" sz="5400" dirty="0" smtClean="0"/>
              <a:t>bal </a:t>
            </a:r>
            <a:r>
              <a:rPr lang="hu-HU" sz="5400" dirty="0"/>
              <a:t>oldali ALT gombot és </a:t>
            </a:r>
            <a:r>
              <a:rPr lang="hu-HU" sz="5400" dirty="0" smtClean="0"/>
              <a:t>karakter kódja a billentyűzet jobboldali numerikus(szám) részén </a:t>
            </a:r>
            <a:r>
              <a:rPr lang="hu-HU" sz="5400" dirty="0"/>
              <a:t/>
            </a:r>
            <a:br>
              <a:rPr lang="hu-HU" sz="5400" dirty="0"/>
            </a:br>
            <a:endParaRPr lang="hu-HU" sz="5000" dirty="0"/>
          </a:p>
        </p:txBody>
      </p:sp>
    </p:spTree>
    <p:extLst>
      <p:ext uri="{BB962C8B-B14F-4D97-AF65-F5344CB8AC3E}">
        <p14:creationId xmlns:p14="http://schemas.microsoft.com/office/powerpoint/2010/main" val="24606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 preferRelativeResize="0">
            <a:picLocks noChangeAspect="1"/>
          </p:cNvPicPr>
          <p:nvPr/>
        </p:nvPicPr>
        <p:blipFill rotWithShape="1">
          <a:blip r:embed="rId2"/>
          <a:srcRect t="10899" r="415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87132" y="365125"/>
            <a:ext cx="7920507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hu-HU" sz="8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UNICODE</a:t>
            </a:r>
            <a:endParaRPr lang="hu-HU" sz="8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/>
              <a:t>A különféle </a:t>
            </a:r>
            <a:r>
              <a:rPr lang="hu-HU" sz="4000" dirty="0"/>
              <a:t>nemzetek más-más kódlapot </a:t>
            </a:r>
            <a:r>
              <a:rPr lang="hu-HU" sz="4000" dirty="0" smtClean="0"/>
              <a:t>használtak az ASCII esetében.</a:t>
            </a:r>
          </a:p>
          <a:p>
            <a:pPr marL="0" indent="0">
              <a:buNone/>
            </a:pPr>
            <a:r>
              <a:rPr lang="hu-HU" sz="5400" dirty="0"/>
              <a:t>65536-féle karakter</a:t>
            </a:r>
            <a:endParaRPr lang="hu-HU" sz="5000" dirty="0"/>
          </a:p>
        </p:txBody>
      </p:sp>
    </p:spTree>
    <p:extLst>
      <p:ext uri="{BB962C8B-B14F-4D97-AF65-F5344CB8AC3E}">
        <p14:creationId xmlns:p14="http://schemas.microsoft.com/office/powerpoint/2010/main" val="16306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az adat? 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/>
          </a:p>
          <a:p>
            <a:r>
              <a:rPr lang="hu-HU" sz="4000" dirty="0"/>
              <a:t>Az adat elemi ismeret. Az adat tények, fogalmak olyan megjelenési formája, amely alkalmas emberi eszközökkel történő értelmezésre, feldolgozásra, továbbításra. Az adatokból gondolkodás vagy gépi feldolgozás útján információkat, azaz új ismereteket nyerünk. </a:t>
            </a:r>
          </a:p>
        </p:txBody>
      </p:sp>
    </p:spTree>
    <p:extLst>
      <p:ext uri="{BB962C8B-B14F-4D97-AF65-F5344CB8AC3E}">
        <p14:creationId xmlns:p14="http://schemas.microsoft.com/office/powerpoint/2010/main" val="24377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87132" y="365125"/>
            <a:ext cx="7920507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hu-HU" sz="8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Kommunikáció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5000" dirty="0" smtClean="0"/>
              <a:t>Az </a:t>
            </a:r>
            <a:r>
              <a:rPr lang="hu-HU" sz="5000" dirty="0"/>
              <a:t>információ átadására és vételére szolgál</a:t>
            </a:r>
            <a:r>
              <a:rPr lang="hu-HU" sz="5000" dirty="0" smtClean="0"/>
              <a:t>.</a:t>
            </a:r>
          </a:p>
          <a:p>
            <a:pPr marL="0" indent="0">
              <a:buNone/>
            </a:pPr>
            <a:r>
              <a:rPr lang="hu-HU" sz="5000" dirty="0" smtClean="0"/>
              <a:t>Általában </a:t>
            </a:r>
            <a:r>
              <a:rPr lang="hu-HU" sz="5000" dirty="0"/>
              <a:t>a </a:t>
            </a:r>
            <a:r>
              <a:rPr lang="hu-HU" sz="5000" b="1" dirty="0"/>
              <a:t>beszédet</a:t>
            </a:r>
            <a:r>
              <a:rPr lang="hu-HU" sz="5000" dirty="0"/>
              <a:t> és az </a:t>
            </a:r>
            <a:r>
              <a:rPr lang="hu-HU" sz="5000" b="1" dirty="0"/>
              <a:t>írást</a:t>
            </a:r>
            <a:r>
              <a:rPr lang="hu-HU" sz="5000" dirty="0"/>
              <a:t> használjuk.</a:t>
            </a:r>
            <a:r>
              <a:rPr lang="hu-HU" sz="5000" dirty="0" smtClean="0"/>
              <a:t> </a:t>
            </a:r>
            <a:endParaRPr lang="hu-HU" sz="5000" dirty="0"/>
          </a:p>
        </p:txBody>
      </p:sp>
    </p:spTree>
    <p:extLst>
      <p:ext uri="{BB962C8B-B14F-4D97-AF65-F5344CB8AC3E}">
        <p14:creationId xmlns:p14="http://schemas.microsoft.com/office/powerpoint/2010/main" val="23211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486" y="345129"/>
            <a:ext cx="10307795" cy="1325563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hu-HU" sz="8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Metakommunikáció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6486" y="1670692"/>
            <a:ext cx="11604804" cy="4577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/>
              <a:t>Arcjáték </a:t>
            </a:r>
            <a:r>
              <a:rPr lang="hu-HU" sz="4000" dirty="0"/>
              <a:t>(</a:t>
            </a:r>
            <a:r>
              <a:rPr lang="hu-HU" sz="4000" dirty="0" smtClean="0"/>
              <a:t>mimika)</a:t>
            </a:r>
            <a:r>
              <a:rPr lang="hu-HU" sz="4000" dirty="0"/>
              <a:t> </a:t>
            </a:r>
            <a:r>
              <a:rPr lang="hu-HU" sz="4000" dirty="0" smtClean="0"/>
              <a:t> Kézmozdulatok  	Testtartás </a:t>
            </a:r>
            <a:br>
              <a:rPr lang="hu-HU" sz="4000" dirty="0" smtClean="0"/>
            </a:b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86" y="2393458"/>
            <a:ext cx="4286250" cy="42862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027" y="2393458"/>
            <a:ext cx="4338743" cy="42862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l="5862" r="62200"/>
          <a:stretch/>
        </p:blipFill>
        <p:spPr>
          <a:xfrm>
            <a:off x="9328061" y="2393458"/>
            <a:ext cx="2292439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KÃ©ptalÃ¡lat a kÃ¶vetkezÅre: âINFORMÃCIÃÃTADÃ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2" y="0"/>
            <a:ext cx="119499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942490" y="3429000"/>
            <a:ext cx="1918951" cy="7848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500" dirty="0" smtClean="0"/>
              <a:t>VEVŐ</a:t>
            </a:r>
            <a:endParaRPr lang="hu-HU" sz="45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69196" y="3365828"/>
            <a:ext cx="1833092" cy="7848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500" dirty="0" smtClean="0"/>
              <a:t>ADÓ</a:t>
            </a:r>
            <a:endParaRPr lang="hu-HU" sz="4500" dirty="0"/>
          </a:p>
        </p:txBody>
      </p:sp>
    </p:spTree>
    <p:extLst>
      <p:ext uri="{BB962C8B-B14F-4D97-AF65-F5344CB8AC3E}">
        <p14:creationId xmlns:p14="http://schemas.microsoft.com/office/powerpoint/2010/main" val="22891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/>
              <a:t>Az információ </a:t>
            </a:r>
            <a:endParaRPr lang="hu-HU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5400" b="1" dirty="0" smtClean="0"/>
              <a:t>új ismeret </a:t>
            </a:r>
            <a:r>
              <a:rPr lang="hu-HU" sz="5400" dirty="0" smtClean="0"/>
              <a:t>(újdonság), </a:t>
            </a:r>
            <a:r>
              <a:rPr lang="hu-HU" sz="5400" dirty="0"/>
              <a:t>a korábbi </a:t>
            </a:r>
            <a:r>
              <a:rPr lang="hu-HU" sz="5400" b="1" dirty="0"/>
              <a:t>bizonytalanságot csökkenti</a:t>
            </a:r>
            <a:r>
              <a:rPr lang="hu-HU" sz="5400" dirty="0"/>
              <a:t>, az egyén számára </a:t>
            </a:r>
            <a:r>
              <a:rPr lang="hu-HU" sz="5400" b="1" dirty="0"/>
              <a:t>szükséges</a:t>
            </a:r>
            <a:r>
              <a:rPr lang="hu-HU" sz="5400" dirty="0"/>
              <a:t> új ismeretet ad. </a:t>
            </a:r>
          </a:p>
          <a:p>
            <a:pPr marL="0" indent="0">
              <a:buNone/>
            </a:pP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090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ez az információ? Ez információ?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ja-JP" altLang="en-US" sz="10000" b="1" dirty="0"/>
              <a:t>早上</a:t>
            </a:r>
            <a:r>
              <a:rPr lang="ja-JP" altLang="en-US" sz="10000" b="1" dirty="0" smtClean="0"/>
              <a:t>好</a:t>
            </a:r>
            <a:endParaRPr lang="hu-HU" altLang="ja-JP" sz="10000" b="1" dirty="0" smtClean="0"/>
          </a:p>
          <a:p>
            <a:pPr marL="0" indent="0" algn="ctr">
              <a:buNone/>
            </a:pPr>
            <a:r>
              <a:rPr lang="hu-HU" sz="2200" dirty="0" smtClean="0"/>
              <a:t>(Jó reggelt!)</a:t>
            </a:r>
          </a:p>
          <a:p>
            <a:pPr marL="0" indent="0" algn="ctr">
              <a:buNone/>
            </a:pPr>
            <a:r>
              <a:rPr lang="hu-HU" sz="5000" b="1" dirty="0" smtClean="0"/>
              <a:t>Értelmezéséhez </a:t>
            </a:r>
            <a:r>
              <a:rPr lang="hu-HU" sz="5000" b="1" dirty="0"/>
              <a:t>előzetes </a:t>
            </a:r>
            <a:r>
              <a:rPr lang="hu-HU" sz="5000" b="1" dirty="0" smtClean="0"/>
              <a:t>tudásra van szükség</a:t>
            </a:r>
            <a:r>
              <a:rPr lang="hu-HU" sz="5000" b="1" dirty="0"/>
              <a:t>. </a:t>
            </a:r>
            <a:endParaRPr lang="hu-HU" sz="5000" b="1" dirty="0" smtClean="0"/>
          </a:p>
          <a:p>
            <a:pPr marL="0" indent="0">
              <a:buNone/>
            </a:pP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929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9928" t="28772" r="18786" b="1979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950817" y="0"/>
            <a:ext cx="3241184" cy="1938992"/>
          </a:xfrm>
          <a:prstGeom prst="rect">
            <a:avLst/>
          </a:prstGeom>
          <a:solidFill>
            <a:srgbClr val="000099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3000" b="1" dirty="0" smtClean="0">
                <a:solidFill>
                  <a:schemeClr val="bg1"/>
                </a:solidFill>
              </a:rPr>
              <a:t>Információink nagy részét látás és </a:t>
            </a:r>
          </a:p>
          <a:p>
            <a:pPr algn="r"/>
            <a:r>
              <a:rPr lang="hu-HU" sz="3000" b="1" dirty="0" smtClean="0">
                <a:solidFill>
                  <a:schemeClr val="bg1"/>
                </a:solidFill>
              </a:rPr>
              <a:t>hallás alapján </a:t>
            </a:r>
          </a:p>
          <a:p>
            <a:pPr algn="r"/>
            <a:r>
              <a:rPr lang="hu-HU" sz="3000" b="1" dirty="0" smtClean="0">
                <a:solidFill>
                  <a:schemeClr val="bg1"/>
                </a:solidFill>
              </a:rPr>
              <a:t>szerezzük. </a:t>
            </a:r>
            <a:endParaRPr lang="hu-HU" sz="3000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4237149" cy="1015663"/>
          </a:xfrm>
          <a:prstGeom prst="rect">
            <a:avLst/>
          </a:prstGeom>
          <a:solidFill>
            <a:srgbClr val="000099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3000" b="1" dirty="0" smtClean="0">
                <a:solidFill>
                  <a:schemeClr val="bg1"/>
                </a:solidFill>
              </a:rPr>
              <a:t>Érzékszerv: az információ felvételre szolgáló szerv. </a:t>
            </a:r>
            <a:endParaRPr lang="hu-H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5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Az információszerzés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5000" b="1" dirty="0" smtClean="0"/>
              <a:t>Közvetlen</a:t>
            </a:r>
            <a:r>
              <a:rPr lang="hu-HU" sz="5000" dirty="0" smtClean="0"/>
              <a:t>: </a:t>
            </a:r>
          </a:p>
          <a:p>
            <a:pPr marL="0" indent="0">
              <a:buNone/>
            </a:pPr>
            <a:r>
              <a:rPr lang="hu-HU" sz="5000" dirty="0" smtClean="0"/>
              <a:t>ha saját tapasztalatainkra alapozva szerezzük az információt</a:t>
            </a:r>
            <a:endParaRPr lang="hu-HU" sz="5000" dirty="0"/>
          </a:p>
          <a:p>
            <a:pPr marL="0" indent="0">
              <a:buNone/>
            </a:pPr>
            <a:r>
              <a:rPr lang="hu-HU" sz="5000" b="1" dirty="0" smtClean="0"/>
              <a:t>Közvetett</a:t>
            </a:r>
            <a:r>
              <a:rPr lang="hu-HU" sz="5000" dirty="0" smtClean="0"/>
              <a:t>: </a:t>
            </a:r>
          </a:p>
          <a:p>
            <a:pPr marL="0" indent="0">
              <a:buNone/>
            </a:pPr>
            <a:r>
              <a:rPr lang="hu-HU" sz="5000" dirty="0" smtClean="0"/>
              <a:t>ha valakitől kapjuk az információt (PL.: rokon, tv, internet, …)</a:t>
            </a:r>
            <a:endParaRPr lang="hu-HU" sz="5000" dirty="0"/>
          </a:p>
        </p:txBody>
      </p:sp>
    </p:spTree>
    <p:extLst>
      <p:ext uri="{BB962C8B-B14F-4D97-AF65-F5344CB8AC3E}">
        <p14:creationId xmlns:p14="http://schemas.microsoft.com/office/powerpoint/2010/main" val="428982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Milyen módon rögzíthetjük környezetünk információit?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5000" dirty="0"/>
              <a:t>Az információt </a:t>
            </a:r>
            <a:r>
              <a:rPr lang="hu-HU" sz="5000" b="1" dirty="0"/>
              <a:t>jelek segítségével </a:t>
            </a:r>
            <a:r>
              <a:rPr lang="hu-HU" sz="5000" dirty="0" smtClean="0"/>
              <a:t>rögzítjük.</a:t>
            </a:r>
          </a:p>
          <a:p>
            <a:pPr marL="0" indent="0">
              <a:buNone/>
            </a:pPr>
            <a:r>
              <a:rPr lang="hu-HU" dirty="0" smtClean="0"/>
              <a:t>Vannak </a:t>
            </a:r>
            <a:r>
              <a:rPr lang="hu-HU" dirty="0"/>
              <a:t>olyan egyszerű jelek</a:t>
            </a:r>
            <a:r>
              <a:rPr lang="hu-HU" dirty="0" smtClean="0"/>
              <a:t>, amiket </a:t>
            </a:r>
            <a:r>
              <a:rPr lang="hu-HU" dirty="0"/>
              <a:t>majdnem mindenki megért (pl.: integetés búcsúzáskor).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Vannak </a:t>
            </a:r>
            <a:r>
              <a:rPr lang="hu-HU" dirty="0"/>
              <a:t>olyan jelek is, amiket az embereknek </a:t>
            </a:r>
            <a:r>
              <a:rPr lang="hu-HU" dirty="0" smtClean="0"/>
              <a:t>csak egy </a:t>
            </a:r>
            <a:r>
              <a:rPr lang="hu-HU" dirty="0"/>
              <a:t>csoportja ért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48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973"/>
            <a:ext cx="8615966" cy="114170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sz="6000" b="1" dirty="0" smtClean="0">
                <a:solidFill>
                  <a:srgbClr val="FF0000"/>
                </a:solidFill>
              </a:rPr>
              <a:t>Példák a jelrendszerekre</a:t>
            </a:r>
            <a:endParaRPr lang="hu-HU" sz="6000" b="1" dirty="0">
              <a:solidFill>
                <a:srgbClr val="FF0000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4400" dirty="0" smtClean="0"/>
              <a:t>Beszéd</a:t>
            </a:r>
          </a:p>
          <a:p>
            <a:r>
              <a:rPr lang="hu-HU" sz="4400" dirty="0" smtClean="0"/>
              <a:t>Írás</a:t>
            </a:r>
          </a:p>
          <a:p>
            <a:r>
              <a:rPr lang="hu-HU" sz="4400" dirty="0" smtClean="0"/>
              <a:t>Rajz</a:t>
            </a:r>
          </a:p>
          <a:p>
            <a:r>
              <a:rPr lang="hu-HU" sz="4400" dirty="0" smtClean="0"/>
              <a:t>Mozgás</a:t>
            </a:r>
          </a:p>
          <a:p>
            <a:r>
              <a:rPr lang="hu-HU" sz="4400" dirty="0" smtClean="0"/>
              <a:t>Füst</a:t>
            </a:r>
          </a:p>
          <a:p>
            <a:r>
              <a:rPr lang="hu-HU" sz="4400" dirty="0" smtClean="0"/>
              <a:t>Fütty</a:t>
            </a:r>
          </a:p>
          <a:p>
            <a:endParaRPr lang="hu-HU" dirty="0" smtClean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4800" dirty="0" smtClean="0"/>
              <a:t>Zászló</a:t>
            </a:r>
          </a:p>
          <a:p>
            <a:r>
              <a:rPr lang="hu-HU" sz="4800" dirty="0" smtClean="0"/>
              <a:t>Tábla</a:t>
            </a:r>
          </a:p>
          <a:p>
            <a:r>
              <a:rPr lang="hu-HU" sz="4800" dirty="0" smtClean="0"/>
              <a:t>Titkosírás</a:t>
            </a:r>
          </a:p>
          <a:p>
            <a:r>
              <a:rPr lang="hu-HU" sz="4800" dirty="0" smtClean="0"/>
              <a:t>Szám</a:t>
            </a:r>
          </a:p>
          <a:p>
            <a:r>
              <a:rPr lang="hu-HU" sz="4800" dirty="0" smtClean="0"/>
              <a:t>Szín</a:t>
            </a:r>
          </a:p>
          <a:p>
            <a:r>
              <a:rPr lang="hu-HU" sz="4800" dirty="0" smtClean="0"/>
              <a:t>stb.</a:t>
            </a: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66" y="1785636"/>
            <a:ext cx="2143125" cy="21431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/>
          <a:srcRect l="8198" t="22916" r="8986" b="23169"/>
          <a:stretch/>
        </p:blipFill>
        <p:spPr>
          <a:xfrm>
            <a:off x="8151615" y="4199217"/>
            <a:ext cx="3798437" cy="24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0947" y="1262130"/>
            <a:ext cx="6168980" cy="212501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hu-HU" sz="6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székely-magyar rovásírás jelei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88" t="25667" r="48041" b="16013"/>
          <a:stretch/>
        </p:blipFill>
        <p:spPr>
          <a:xfrm>
            <a:off x="0" y="0"/>
            <a:ext cx="5522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9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155</TotalTime>
  <Words>303</Words>
  <Application>Microsoft Office PowerPoint</Application>
  <PresentationFormat>Szélesvásznú</PresentationFormat>
  <Paragraphs>76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メイリオ</vt:lpstr>
      <vt:lpstr>Arial</vt:lpstr>
      <vt:lpstr>Arial Black</vt:lpstr>
      <vt:lpstr>Century Gothic</vt:lpstr>
      <vt:lpstr>Wingdings 3</vt:lpstr>
      <vt:lpstr>Ion</vt:lpstr>
      <vt:lpstr>Az információ</vt:lpstr>
      <vt:lpstr>Mi az adat?  </vt:lpstr>
      <vt:lpstr>Az információ </vt:lpstr>
      <vt:lpstr>Mi ez az információ? Ez információ?</vt:lpstr>
      <vt:lpstr>PowerPoint bemutató</vt:lpstr>
      <vt:lpstr>Az információszerzés </vt:lpstr>
      <vt:lpstr>Milyen módon rögzíthetjük környezetünk információit? </vt:lpstr>
      <vt:lpstr>Példák a jelrendszerekre</vt:lpstr>
      <vt:lpstr>székely-magyar rovásírás jelei </vt:lpstr>
      <vt:lpstr>PowerPoint bemutató</vt:lpstr>
      <vt:lpstr>Morse elektromos távírója</vt:lpstr>
      <vt:lpstr>PowerPoint bemutató</vt:lpstr>
      <vt:lpstr>PowerPoint bemutató</vt:lpstr>
      <vt:lpstr>A számítástechnikában használatos jelek</vt:lpstr>
      <vt:lpstr>Az információ mértékegységei</vt:lpstr>
      <vt:lpstr>Számítógépes karakterek kódolása</vt:lpstr>
      <vt:lpstr>ASCII kód</vt:lpstr>
      <vt:lpstr>PowerPoint bemutató</vt:lpstr>
      <vt:lpstr>UNICODE</vt:lpstr>
      <vt:lpstr>Kommunikáció</vt:lpstr>
      <vt:lpstr>Metakommunikáció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Információ fogalma. Az információ megjelenési formái. Az informatika.</dc:title>
  <dc:creator>Tolnai.Balazs</dc:creator>
  <cp:lastModifiedBy>Tolnai.Balazs</cp:lastModifiedBy>
  <cp:revision>18</cp:revision>
  <dcterms:created xsi:type="dcterms:W3CDTF">2018-09-11T18:05:18Z</dcterms:created>
  <dcterms:modified xsi:type="dcterms:W3CDTF">2018-09-11T22:19:26Z</dcterms:modified>
</cp:coreProperties>
</file>