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1233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3128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689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224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596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458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409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76392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278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90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422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6DBEE7E3-E85D-4227-B50F-0A6DDCCA71A1}" type="datetimeFigureOut">
              <a:rPr lang="hu-HU" smtClean="0"/>
              <a:t>2019. 10. 03.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869A751-2EDE-4E3B-BA57-14FE1FBD382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5400" b="1" dirty="0" smtClean="0"/>
              <a:t>A </a:t>
            </a:r>
            <a:r>
              <a:rPr lang="hu-HU" sz="5400" b="1" dirty="0"/>
              <a:t>pedagógiai tervezés </a:t>
            </a:r>
            <a:r>
              <a:rPr lang="hu-HU" sz="5400" b="1" dirty="0" smtClean="0"/>
              <a:t>folyamata és </a:t>
            </a:r>
            <a:r>
              <a:rPr lang="hu-HU" sz="5400" b="1" dirty="0"/>
              <a:t>a pedagógiai tervezés </a:t>
            </a:r>
            <a:r>
              <a:rPr lang="hu-HU" sz="5400" b="1" dirty="0" smtClean="0"/>
              <a:t>követelményei</a:t>
            </a:r>
            <a:endParaRPr lang="hu-HU" sz="54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/>
              <a:t>10. TÉTEL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97390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9768" y="256032"/>
            <a:ext cx="10924032" cy="592093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800" dirty="0"/>
              <a:t>Az intézmény </a:t>
            </a:r>
            <a:r>
              <a:rPr lang="hu-HU" sz="2800" b="1" dirty="0"/>
              <a:t>szervezeti és működési szabályzata, házirendje </a:t>
            </a:r>
            <a:r>
              <a:rPr lang="hu-HU" sz="2800" dirty="0"/>
              <a:t>és a működést szabályozó további dokumentumok az operatív tervezést, a </a:t>
            </a:r>
            <a:r>
              <a:rPr lang="hu-HU" sz="2800" b="1" dirty="0"/>
              <a:t>napi működést </a:t>
            </a:r>
            <a:r>
              <a:rPr lang="hu-HU" sz="2800" dirty="0"/>
              <a:t>segítik.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2800" dirty="0" smtClean="0"/>
              <a:t>Az </a:t>
            </a:r>
            <a:r>
              <a:rPr lang="hu-HU" sz="2800" b="1" dirty="0"/>
              <a:t>éves munkatervben </a:t>
            </a:r>
            <a:r>
              <a:rPr lang="hu-HU" sz="2800" dirty="0"/>
              <a:t>a </a:t>
            </a:r>
            <a:r>
              <a:rPr lang="hu-HU" sz="2800" b="1" dirty="0"/>
              <a:t>pedagógiai program célrendszerének operatív lebontása </a:t>
            </a:r>
            <a:r>
              <a:rPr lang="hu-HU" sz="2800" dirty="0"/>
              <a:t>jelenik meg, a többi szabályozó dokumentum alapján. A munkatervek tartalmazzák azokat a </a:t>
            </a:r>
            <a:r>
              <a:rPr lang="hu-HU" sz="2800" b="1" dirty="0"/>
              <a:t>feladatokat</a:t>
            </a:r>
            <a:r>
              <a:rPr lang="hu-HU" sz="2800" dirty="0"/>
              <a:t>, amelyek a </a:t>
            </a:r>
            <a:r>
              <a:rPr lang="hu-HU" sz="2800" b="1" dirty="0"/>
              <a:t>célok teljesülését </a:t>
            </a:r>
            <a:r>
              <a:rPr lang="hu-HU" sz="2800" dirty="0"/>
              <a:t>szolgálják.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800" dirty="0" smtClean="0"/>
              <a:t>A </a:t>
            </a:r>
            <a:r>
              <a:rPr lang="hu-HU" sz="2800" b="1" dirty="0"/>
              <a:t>távlati terv és az egy szakaszra történő tervezés mindig egységet </a:t>
            </a:r>
            <a:r>
              <a:rPr lang="hu-HU" sz="2800" dirty="0"/>
              <a:t>alkot. A távlati tervben hosszabb időre tekintjük át a célokat, a feladat- és eszközrendszert, a szakaszos tervben az előbbiből kiindulva rövidebb szakaszra fogalmazzuk meg ugyanezt.</a:t>
            </a:r>
          </a:p>
        </p:txBody>
      </p:sp>
    </p:spTree>
    <p:extLst>
      <p:ext uri="{BB962C8B-B14F-4D97-AF65-F5344CB8AC3E}">
        <p14:creationId xmlns:p14="http://schemas.microsoft.com/office/powerpoint/2010/main" val="1193688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8096" y="1828800"/>
            <a:ext cx="9848088" cy="4351337"/>
          </a:xfrm>
        </p:spPr>
        <p:txBody>
          <a:bodyPr>
            <a:normAutofit lnSpcReduction="10000"/>
          </a:bodyPr>
          <a:lstStyle/>
          <a:p>
            <a:endParaRPr lang="hu-HU" dirty="0" smtClean="0"/>
          </a:p>
          <a:p>
            <a:endParaRPr lang="hu-HU" dirty="0"/>
          </a:p>
          <a:p>
            <a:r>
              <a:rPr lang="hu-HU" sz="2400" dirty="0" smtClean="0"/>
              <a:t>A </a:t>
            </a:r>
            <a:r>
              <a:rPr lang="hu-HU" sz="2400" b="1" dirty="0"/>
              <a:t>szakaszos terv </a:t>
            </a:r>
            <a:r>
              <a:rPr lang="hu-HU" sz="2400" dirty="0"/>
              <a:t>mindig lehetővé teszi a távlatokban megfogalmazott tervek </a:t>
            </a:r>
            <a:r>
              <a:rPr lang="hu-HU" sz="2400" b="1" dirty="0"/>
              <a:t>korrigálását</a:t>
            </a:r>
            <a:r>
              <a:rPr lang="hu-HU" sz="2400" dirty="0"/>
              <a:t> is, mert minden tervezés nélkülözhetetlen eleme a </a:t>
            </a:r>
            <a:r>
              <a:rPr lang="hu-HU" sz="2400" b="1" dirty="0"/>
              <a:t>visszacsatolás</a:t>
            </a:r>
            <a:r>
              <a:rPr lang="hu-HU" sz="2400" dirty="0"/>
              <a:t>, az elért helyzetnek a célokkal történt összevetése. </a:t>
            </a:r>
          </a:p>
          <a:p>
            <a:r>
              <a:rPr lang="hu-HU" sz="2400" dirty="0"/>
              <a:t>A </a:t>
            </a:r>
            <a:r>
              <a:rPr lang="hu-HU" sz="2400" b="1" dirty="0"/>
              <a:t>nevelőtestület félévente értékeli </a:t>
            </a:r>
            <a:r>
              <a:rPr lang="hu-HU" sz="2400" dirty="0"/>
              <a:t>az intézményben folyó </a:t>
            </a:r>
            <a:r>
              <a:rPr lang="hu-HU" sz="2400" b="1" dirty="0"/>
              <a:t>oktató-nevelő munkát</a:t>
            </a:r>
            <a:r>
              <a:rPr lang="hu-HU" sz="2400" dirty="0"/>
              <a:t>. Ennek az értékelésnek következményeként dönthet arról, hogy a tervezés mely szintjén van szükség beavatkozásra: a pedagógiai program stratégia szintjén, az éves munkaterv vagy a napi működés (megvalósítás) operatív szintjén. </a:t>
            </a:r>
          </a:p>
        </p:txBody>
      </p:sp>
      <p:pic>
        <p:nvPicPr>
          <p:cNvPr id="4" name="Kép 3"/>
          <p:cNvPicPr/>
          <p:nvPr/>
        </p:nvPicPr>
        <p:blipFill rotWithShape="1">
          <a:blip r:embed="rId2"/>
          <a:srcRect l="26680" t="49802" r="46882" b="45670"/>
          <a:stretch/>
        </p:blipFill>
        <p:spPr bwMode="auto">
          <a:xfrm>
            <a:off x="235479" y="1"/>
            <a:ext cx="11020785" cy="25968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62892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3. </a:t>
            </a:r>
            <a:r>
              <a:rPr lang="hu-HU" b="1" dirty="0"/>
              <a:t>A tervezés logikája, konkrétsága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66928" y="1828800"/>
            <a:ext cx="10561320" cy="4351337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 szervezet </a:t>
            </a:r>
            <a:r>
              <a:rPr lang="hu-HU" sz="2400" b="1" dirty="0"/>
              <a:t>céljainak</a:t>
            </a:r>
            <a:r>
              <a:rPr lang="hu-HU" sz="2400" dirty="0"/>
              <a:t> a lehetőség szerint </a:t>
            </a:r>
            <a:r>
              <a:rPr lang="hu-HU" sz="2400" b="1" dirty="0"/>
              <a:t>pontos és egyértelmű meghatározása</a:t>
            </a:r>
            <a:r>
              <a:rPr lang="hu-HU" sz="2400" dirty="0"/>
              <a:t>, a munka eredményeként </a:t>
            </a:r>
            <a:r>
              <a:rPr lang="hu-HU" sz="2400" b="1" dirty="0"/>
              <a:t>elérni kívánt végállapot </a:t>
            </a:r>
            <a:r>
              <a:rPr lang="hu-HU" sz="2400" dirty="0"/>
              <a:t>megfogalmazása,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az intézményt körülvevő </a:t>
            </a:r>
            <a:r>
              <a:rPr lang="hu-HU" sz="2400" b="1" dirty="0"/>
              <a:t>környezet igényeinek és lehetőségeinek </a:t>
            </a:r>
            <a:r>
              <a:rPr lang="hu-HU" sz="2400" dirty="0"/>
              <a:t>elemzése</a:t>
            </a:r>
            <a:r>
              <a:rPr lang="hu-HU" sz="2400" dirty="0" smtClean="0"/>
              <a:t>,</a:t>
            </a:r>
            <a:endParaRPr lang="hu-HU" sz="2400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2400" dirty="0" smtClean="0"/>
              <a:t>az érdekelt </a:t>
            </a:r>
            <a:r>
              <a:rPr lang="hu-HU" sz="2400" b="1" dirty="0"/>
              <a:t>szülői csoportok elképzeléseinek </a:t>
            </a:r>
            <a:r>
              <a:rPr lang="hu-HU" sz="2400" dirty="0"/>
              <a:t>számbavétele,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az adott helyzet, az </a:t>
            </a:r>
            <a:r>
              <a:rPr lang="hu-HU" sz="2400" b="1" dirty="0"/>
              <a:t>addig elért szint </a:t>
            </a:r>
            <a:r>
              <a:rPr lang="hu-HU" sz="2400" dirty="0"/>
              <a:t>valósághű értékelése és értelmezése, annak a </a:t>
            </a:r>
            <a:r>
              <a:rPr lang="hu-HU" sz="2400" b="1" dirty="0"/>
              <a:t>kiinduló állapotnak </a:t>
            </a:r>
            <a:r>
              <a:rPr lang="hu-HU" sz="2400" dirty="0"/>
              <a:t>a meghatározása, amelyet változtatni, fejleszteni kívánnak,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az </a:t>
            </a:r>
            <a:r>
              <a:rPr lang="hu-HU" sz="2400" b="1" dirty="0"/>
              <a:t>eredményesség értékelése</a:t>
            </a:r>
            <a:r>
              <a:rPr lang="hu-HU" sz="2400" dirty="0"/>
              <a:t>, annak megállapítása, hogy a program végrehajtása, megvalósítása </a:t>
            </a:r>
            <a:r>
              <a:rPr lang="hu-HU" sz="2400" b="1" dirty="0"/>
              <a:t>mennyiben változtatta </a:t>
            </a:r>
            <a:r>
              <a:rPr lang="hu-HU" sz="2400" dirty="0"/>
              <a:t>meg a helyzetet, mennyire tette lehetővé a cél megközelítését. </a:t>
            </a:r>
          </a:p>
        </p:txBody>
      </p:sp>
    </p:spTree>
    <p:extLst>
      <p:ext uri="{BB962C8B-B14F-4D97-AF65-F5344CB8AC3E}">
        <p14:creationId xmlns:p14="http://schemas.microsoft.com/office/powerpoint/2010/main" val="2449661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47472" y="393192"/>
            <a:ext cx="11006328" cy="5783771"/>
          </a:xfrm>
        </p:spPr>
        <p:txBody>
          <a:bodyPr>
            <a:noAutofit/>
          </a:bodyPr>
          <a:lstStyle/>
          <a:p>
            <a:r>
              <a:rPr lang="hu-HU" sz="2400" dirty="0"/>
              <a:t>A </a:t>
            </a:r>
            <a:r>
              <a:rPr lang="hu-HU" sz="2400" b="1" dirty="0"/>
              <a:t>távlati tervezésben </a:t>
            </a:r>
            <a:r>
              <a:rPr lang="hu-HU" sz="2400" dirty="0"/>
              <a:t>szükségszerűen </a:t>
            </a:r>
            <a:r>
              <a:rPr lang="hu-HU" sz="2400" b="1" dirty="0"/>
              <a:t>általánosabb</a:t>
            </a:r>
            <a:r>
              <a:rPr lang="hu-HU" sz="2400" dirty="0"/>
              <a:t> keretek között kerülnek meghatározásra a problémák, a feladatokat </a:t>
            </a:r>
            <a:r>
              <a:rPr lang="hu-HU" sz="2400" b="1" dirty="0" smtClean="0"/>
              <a:t>program-szerűen</a:t>
            </a:r>
            <a:r>
              <a:rPr lang="hu-HU" sz="2400" dirty="0" smtClean="0"/>
              <a:t> </a:t>
            </a:r>
            <a:r>
              <a:rPr lang="hu-HU" sz="2400" dirty="0"/>
              <a:t>fogalmazzuk meg. Az </a:t>
            </a:r>
            <a:r>
              <a:rPr lang="hu-HU" sz="2400" b="1" dirty="0"/>
              <a:t>éves munkatervben </a:t>
            </a:r>
            <a:r>
              <a:rPr lang="hu-HU" sz="2400" dirty="0"/>
              <a:t>viszont minden feladatot olyan </a:t>
            </a:r>
            <a:r>
              <a:rPr lang="hu-HU" sz="2400" b="1" dirty="0"/>
              <a:t>konkrétsággal</a:t>
            </a:r>
            <a:r>
              <a:rPr lang="hu-HU" sz="2400" dirty="0"/>
              <a:t> helyes meghatározni, hogy annak megvalósítása </a:t>
            </a:r>
            <a:r>
              <a:rPr lang="hu-HU" sz="2400" b="1" dirty="0"/>
              <a:t>ellenőrizhető</a:t>
            </a:r>
            <a:r>
              <a:rPr lang="hu-HU" sz="2400" dirty="0"/>
              <a:t> legyen. (A végrehajtás </a:t>
            </a:r>
            <a:r>
              <a:rPr lang="hu-HU" sz="2400" b="1" dirty="0"/>
              <a:t>határidejének</a:t>
            </a:r>
            <a:r>
              <a:rPr lang="hu-HU" sz="2400" dirty="0"/>
              <a:t> kijelölésével, és a végrehajtásért </a:t>
            </a:r>
            <a:r>
              <a:rPr lang="hu-HU" sz="2400" b="1" dirty="0"/>
              <a:t>felelős személy </a:t>
            </a:r>
            <a:r>
              <a:rPr lang="hu-HU" sz="2400" dirty="0"/>
              <a:t>megjelölésével.) </a:t>
            </a:r>
          </a:p>
          <a:p>
            <a:r>
              <a:rPr lang="hu-HU" sz="2400" dirty="0"/>
              <a:t>Az iskolai munka tervezésénél érvényesülő tervezési logika egyezzék meg az egész iskolában folyó pedagógiai munka logikájával. A pedagógiai logika tulajdonképpen a pedagógus gondolkodásának az útja, amelyen haladva a leggyakorlatibb pedagógiai kérdések megoldásához juthat el: milyen módszereket, eljárásokat alkalmazzon nevelőmunkája eredményessége érdekében. </a:t>
            </a:r>
          </a:p>
          <a:p>
            <a:r>
              <a:rPr lang="hu-HU" sz="2400" dirty="0"/>
              <a:t>A pedagógia logikája szükségszerűen vezet el a közösségtől az egyénekhez. Az iskolai munka tervezésében érvényesülnie kell a </a:t>
            </a:r>
            <a:r>
              <a:rPr lang="hu-HU" sz="2400" b="1" dirty="0"/>
              <a:t>folyamatosság</a:t>
            </a:r>
            <a:r>
              <a:rPr lang="hu-HU" sz="2400" dirty="0"/>
              <a:t> jellegének, a közös </a:t>
            </a:r>
            <a:r>
              <a:rPr lang="hu-HU" sz="2400" b="1" dirty="0"/>
              <a:t>együttműködésnek</a:t>
            </a:r>
            <a:r>
              <a:rPr lang="hu-HU" sz="2400" dirty="0"/>
              <a:t>, a szervezeti egységek közötti </a:t>
            </a:r>
            <a:r>
              <a:rPr lang="hu-HU" sz="2400" b="1" dirty="0"/>
              <a:t>koordinációnak</a:t>
            </a:r>
            <a:r>
              <a:rPr lang="hu-H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333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Pedagógiai </a:t>
            </a:r>
            <a:r>
              <a:rPr lang="hu-HU" b="1" u="sng" dirty="0" smtClean="0"/>
              <a:t>folyamattervezés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Pedagógiai vezető: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óvodapedagógus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tanító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tanár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A </a:t>
            </a:r>
            <a:r>
              <a:rPr lang="hu-HU" dirty="0"/>
              <a:t>pedagógiai vezetés egy folyamat: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tervezés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szervezés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ellenőrzés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elemzés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értékelés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1800" dirty="0"/>
              <a:t>d</a:t>
            </a:r>
            <a:r>
              <a:rPr lang="hu-HU" sz="1800" dirty="0" smtClean="0"/>
              <a:t>öntés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/>
              <a:t>A pedagógiai vezető feladata a tanuló, a gyermek, a közösség belső életének, tevékenységének tervezése, szervezése, ellenőrzése, a teljesítmény értékelése. </a:t>
            </a:r>
          </a:p>
          <a:p>
            <a:pPr lvl="0"/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2802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A pedagógiai folyamattervezés meghatározói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Nemzeti köznevelésről szóló törvény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Nemzeti alaptanterv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fenntartó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a nevelési- oktatási intézmény társadalmi-gazdasági környezete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szülői, tanulói elvárások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az intézmény személyi és tárgyi feltételrendszere, aktuális </a:t>
            </a:r>
            <a:r>
              <a:rPr lang="hu-HU" sz="2000" dirty="0" smtClean="0"/>
              <a:t>helyzete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hu-HU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000" dirty="0"/>
              <a:t>A nevelőtestület részletes elemzést, </a:t>
            </a:r>
            <a:r>
              <a:rPr lang="hu-HU" sz="2000" b="1" dirty="0"/>
              <a:t>helyzetelemzést</a:t>
            </a:r>
            <a:r>
              <a:rPr lang="hu-HU" sz="2000" dirty="0"/>
              <a:t> készítve, az </a:t>
            </a:r>
            <a:r>
              <a:rPr lang="hu-HU" sz="2000" b="1" dirty="0"/>
              <a:t>erőforrások</a:t>
            </a:r>
            <a:r>
              <a:rPr lang="hu-HU" sz="2000" dirty="0"/>
              <a:t> figyelembe vételével foghat hozzá a tervező munkához.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9677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tervezés folyamatának fázisai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400" dirty="0"/>
              <a:t>a terv előzetes kidolgozása,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400" dirty="0"/>
              <a:t>a tervezet megvitatása,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400" dirty="0"/>
              <a:t>a terv alapján végzett munka,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400" dirty="0"/>
              <a:t>a munka során a terv állandó elemzése, „lemérése”,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400" dirty="0"/>
              <a:t>a terv helyesbítése (ez egyben a terv végrehajtásának folyamatos ellenőrzését is jelenti),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400" dirty="0"/>
              <a:t>egy adott időpontban a végzett munka összefoglaló értékelése,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400" dirty="0"/>
              <a:t>az értékelés megvitatása,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400" dirty="0"/>
              <a:t>ennek alapján az újabb terv előzetes kidolgozása. </a:t>
            </a:r>
          </a:p>
        </p:txBody>
      </p:sp>
    </p:spTree>
    <p:extLst>
      <p:ext uri="{BB962C8B-B14F-4D97-AF65-F5344CB8AC3E}">
        <p14:creationId xmlns:p14="http://schemas.microsoft.com/office/powerpoint/2010/main" val="3710549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tervezés követelményei: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hu-HU" sz="2400" dirty="0"/>
              <a:t>a tartalom és a forma egységében történjék, 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sz="2400" dirty="0"/>
              <a:t>legyen távlatos és szakaszos (stratégiai és operatív), </a:t>
            </a:r>
          </a:p>
          <a:p>
            <a:pPr marL="514350" lvl="0" indent="-514350">
              <a:buFont typeface="+mj-lt"/>
              <a:buAutoNum type="arabicPeriod"/>
            </a:pPr>
            <a:r>
              <a:rPr lang="hu-HU" sz="2400" dirty="0"/>
              <a:t>helyes logikát </a:t>
            </a:r>
            <a:r>
              <a:rPr lang="hu-HU" sz="2400" dirty="0" err="1"/>
              <a:t>tükrözzön</a:t>
            </a:r>
            <a:r>
              <a:rPr lang="hu-HU" sz="2400" dirty="0"/>
              <a:t>, legyen konkrét.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6254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1. A </a:t>
            </a:r>
            <a:r>
              <a:rPr lang="hu-HU" b="1" dirty="0"/>
              <a:t>tartalom és a forma </a:t>
            </a:r>
            <a:r>
              <a:rPr lang="hu-HU" b="1" dirty="0" smtClean="0"/>
              <a:t>egysége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smtClean="0"/>
              <a:t>A tartalom és a forma egysége a tervezésben a </a:t>
            </a:r>
            <a:r>
              <a:rPr lang="hu-HU" sz="2400" b="1" dirty="0" smtClean="0"/>
              <a:t>célok, a feladatrendszer </a:t>
            </a:r>
            <a:r>
              <a:rPr lang="hu-HU" sz="2400" dirty="0" smtClean="0"/>
              <a:t>és az </a:t>
            </a:r>
            <a:r>
              <a:rPr lang="hu-HU" sz="2400" b="1" dirty="0" smtClean="0"/>
              <a:t>eszközrendszer egységét </a:t>
            </a:r>
            <a:r>
              <a:rPr lang="hu-HU" sz="2400" dirty="0" smtClean="0"/>
              <a:t>jelenti.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smtClean="0"/>
              <a:t>A </a:t>
            </a:r>
            <a:r>
              <a:rPr lang="hu-HU" sz="2400" dirty="0"/>
              <a:t>tervezés:</a:t>
            </a:r>
          </a:p>
          <a:p>
            <a:pPr lvl="0"/>
            <a:r>
              <a:rPr lang="hu-HU" sz="2400" dirty="0"/>
              <a:t>a </a:t>
            </a:r>
            <a:r>
              <a:rPr lang="hu-HU" sz="2400" b="1" dirty="0"/>
              <a:t>célrendszerből</a:t>
            </a:r>
            <a:r>
              <a:rPr lang="hu-HU" sz="2400" dirty="0"/>
              <a:t> indul ki, vizsgálja, hogy azok miként valósíthatók meg az </a:t>
            </a:r>
            <a:r>
              <a:rPr lang="hu-HU" sz="2400" b="1" dirty="0"/>
              <a:t>adott szervezet körülményei </a:t>
            </a:r>
            <a:r>
              <a:rPr lang="hu-HU" sz="2400" dirty="0"/>
              <a:t>között</a:t>
            </a:r>
          </a:p>
          <a:p>
            <a:pPr lvl="0"/>
            <a:r>
              <a:rPr lang="hu-HU" sz="2400" dirty="0"/>
              <a:t>a megfogalmazott célok és feladatok mennyire fejezik ki a </a:t>
            </a:r>
            <a:r>
              <a:rPr lang="hu-HU" sz="2400" b="1" dirty="0"/>
              <a:t>helyi társadalmi igényeket</a:t>
            </a:r>
            <a:r>
              <a:rPr lang="hu-HU" sz="2400" dirty="0"/>
              <a:t>, mennyire vannak </a:t>
            </a:r>
            <a:r>
              <a:rPr lang="hu-HU" sz="2400" b="1" dirty="0"/>
              <a:t>összhangban</a:t>
            </a:r>
            <a:r>
              <a:rPr lang="hu-HU" sz="2400" dirty="0"/>
              <a:t> a feladatok és az intézmény tárgyi és személyi feltételei.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1769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jó tervezés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megalapozza a szervezet </a:t>
            </a:r>
            <a:r>
              <a:rPr lang="hu-HU" sz="2000" b="1" dirty="0"/>
              <a:t>cél- és feladat-meghatározásának összhangját </a:t>
            </a:r>
            <a:r>
              <a:rPr lang="hu-HU" sz="2000" dirty="0"/>
              <a:t>az </a:t>
            </a:r>
            <a:r>
              <a:rPr lang="hu-HU" sz="2000" b="1" dirty="0"/>
              <a:t>országos</a:t>
            </a:r>
            <a:r>
              <a:rPr lang="hu-HU" sz="2000" dirty="0"/>
              <a:t> valamint a </a:t>
            </a:r>
            <a:r>
              <a:rPr lang="hu-HU" sz="2000" b="1" dirty="0"/>
              <a:t>regionális, helyi </a:t>
            </a:r>
            <a:r>
              <a:rPr lang="hu-HU" sz="2000" dirty="0"/>
              <a:t>követelményrendszerrel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figyelembe veszi az </a:t>
            </a:r>
            <a:r>
              <a:rPr lang="hu-HU" sz="2000" b="1" dirty="0"/>
              <a:t>iskola struktúráját</a:t>
            </a:r>
            <a:r>
              <a:rPr lang="hu-HU" sz="2000" dirty="0"/>
              <a:t>, az odajáró </a:t>
            </a:r>
            <a:r>
              <a:rPr lang="hu-HU" sz="2000" b="1" dirty="0"/>
              <a:t>tanulók felkészültségét</a:t>
            </a:r>
            <a:r>
              <a:rPr lang="hu-HU" sz="2000" dirty="0"/>
              <a:t>, </a:t>
            </a:r>
            <a:r>
              <a:rPr lang="hu-HU" sz="2000" b="1" dirty="0"/>
              <a:t>színvonalát, a szülőknek </a:t>
            </a:r>
            <a:r>
              <a:rPr lang="hu-HU" sz="2000" dirty="0"/>
              <a:t>az iskolával szemben támasztott igényét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ismeri a </a:t>
            </a:r>
            <a:r>
              <a:rPr lang="hu-HU" sz="2000" b="1" dirty="0"/>
              <a:t>fenntartó</a:t>
            </a:r>
            <a:r>
              <a:rPr lang="hu-HU" sz="2000" dirty="0"/>
              <a:t> kívánságait, a </a:t>
            </a:r>
            <a:r>
              <a:rPr lang="hu-HU" sz="2000" b="1" dirty="0"/>
              <a:t>tanulóknak tett ígéreteket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a követelményekhez mérten figyelembe veszi az </a:t>
            </a:r>
            <a:r>
              <a:rPr lang="hu-HU" sz="2000" b="1" dirty="0"/>
              <a:t>intézmény körülményeit, személyi állományát</a:t>
            </a:r>
            <a:r>
              <a:rPr lang="hu-HU" sz="2000" dirty="0"/>
              <a:t>, a kollektíva erősségét, a tárgyi feltételeket, </a:t>
            </a:r>
            <a:r>
              <a:rPr lang="hu-HU" sz="2000" dirty="0" err="1"/>
              <a:t>mikroszociológiai</a:t>
            </a:r>
            <a:r>
              <a:rPr lang="hu-HU" sz="2000" dirty="0"/>
              <a:t> ismérveket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hu-HU" sz="2000" dirty="0"/>
              <a:t>a fentiekhez </a:t>
            </a:r>
            <a:r>
              <a:rPr lang="hu-HU" sz="2000" b="1" dirty="0"/>
              <a:t>igazodva</a:t>
            </a:r>
            <a:r>
              <a:rPr lang="hu-HU" sz="2000" dirty="0"/>
              <a:t> fogalmazza meg a vezető a maga feladatrendszerét, melyet a </a:t>
            </a:r>
            <a:r>
              <a:rPr lang="hu-HU" sz="2000" b="1" dirty="0"/>
              <a:t>nevelőtestület elé terjeszt </a:t>
            </a:r>
            <a:r>
              <a:rPr lang="hu-HU" sz="2000" dirty="0"/>
              <a:t>elfogadásra, ugyanakkor számba veszi mindazokat az eszközöket, lehetőségeket, amelyekkel a kitűzött feladatok </a:t>
            </a:r>
            <a:r>
              <a:rPr lang="hu-HU" sz="2000" dirty="0" smtClean="0"/>
              <a:t>megvalósíthatók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63030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2. A </a:t>
            </a:r>
            <a:r>
              <a:rPr lang="hu-HU" b="1" dirty="0"/>
              <a:t>távlatos és a szakaszos terv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/>
              <a:t>Az intézmények </a:t>
            </a:r>
            <a:r>
              <a:rPr lang="hu-HU" sz="2400" b="1" dirty="0"/>
              <a:t>stratégiai, távlati terve a pedagógia program</a:t>
            </a:r>
            <a:r>
              <a:rPr lang="hu-HU" sz="2400" dirty="0"/>
              <a:t>, az intézmény köznevelési törvényben deklarált </a:t>
            </a:r>
            <a:r>
              <a:rPr lang="hu-HU" sz="2400" b="1" dirty="0"/>
              <a:t>szakmai önállóságának megtestesítője</a:t>
            </a:r>
            <a:r>
              <a:rPr lang="hu-HU" sz="2400" dirty="0"/>
              <a:t>, melyben a nevelőtestület meghatározza az intézmény </a:t>
            </a:r>
            <a:r>
              <a:rPr lang="hu-HU" sz="2400" b="1" dirty="0"/>
              <a:t>célkitűzéseit</a:t>
            </a:r>
            <a:r>
              <a:rPr lang="hu-HU" sz="2400" dirty="0"/>
              <a:t>, a </a:t>
            </a:r>
            <a:r>
              <a:rPr lang="hu-HU" sz="2400" b="1" dirty="0"/>
              <a:t>nevelő-oktató munka feltételrendszerét</a:t>
            </a:r>
            <a:r>
              <a:rPr lang="hu-HU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/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2400" dirty="0"/>
              <a:t>A stratégai tervezés elvárt </a:t>
            </a:r>
            <a:r>
              <a:rPr lang="hu-HU" sz="2400" b="1" dirty="0"/>
              <a:t>követelménye</a:t>
            </a:r>
            <a:r>
              <a:rPr lang="hu-HU" sz="2400" dirty="0"/>
              <a:t>: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 pedagógiai programban kitűzött stratégiai célokkal lehetőleg a </a:t>
            </a:r>
            <a:r>
              <a:rPr lang="hu-HU" sz="2400" b="1" dirty="0"/>
              <a:t>nevelőtestület minden tagja azonosuljon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hu-HU" sz="2400" dirty="0"/>
              <a:t>a vezetés konkrét, </a:t>
            </a:r>
            <a:r>
              <a:rPr lang="hu-HU" sz="2400" b="1" dirty="0"/>
              <a:t>következetes stratégiával, jövőképpel </a:t>
            </a:r>
            <a:r>
              <a:rPr lang="hu-HU" sz="2400" dirty="0"/>
              <a:t>rendelkezzen, mellyel a testület azonosulni tud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0864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pedagógiai program megalkotása: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hu-HU" sz="2000" dirty="0"/>
              <a:t>a normatívák alapján történő </a:t>
            </a:r>
            <a:r>
              <a:rPr lang="hu-HU" sz="2000" b="1" dirty="0"/>
              <a:t>helyzetelemzés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hu-HU" sz="2000" dirty="0"/>
              <a:t>a </a:t>
            </a:r>
            <a:r>
              <a:rPr lang="hu-HU" sz="2000" b="1" dirty="0"/>
              <a:t>feladatmegállapítás</a:t>
            </a:r>
            <a:r>
              <a:rPr lang="hu-HU" sz="2000" dirty="0"/>
              <a:t> (pedagógiai tudatosság megvalósulása)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hu-HU" sz="2000" dirty="0"/>
              <a:t>eredménye a pedagógiai valóság bonyolult folyamatrendszerében gondolkodó, a </a:t>
            </a:r>
            <a:r>
              <a:rPr lang="hu-HU" sz="2000" b="1" dirty="0"/>
              <a:t>pedagógiai logika gyakorlati megvalósítására képes nevelőtestület kialakítása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hu-HU" sz="2000" dirty="0"/>
              <a:t>egyben a </a:t>
            </a:r>
            <a:r>
              <a:rPr lang="hu-HU" sz="2000" b="1" dirty="0"/>
              <a:t>tervszerűség igényeinek felébredését</a:t>
            </a:r>
            <a:r>
              <a:rPr lang="hu-HU" sz="2000" dirty="0"/>
              <a:t>, a tervezési gyakorlat szükségességének a felismerését is jelenti a testületben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hu-HU" sz="2000" dirty="0"/>
              <a:t>csak </a:t>
            </a:r>
            <a:r>
              <a:rPr lang="hu-HU" sz="2000" b="1" dirty="0"/>
              <a:t>testületi együttműködéssel </a:t>
            </a:r>
            <a:r>
              <a:rPr lang="hu-HU" sz="2000" dirty="0"/>
              <a:t>készíthető el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hu-HU" sz="2000" b="1" dirty="0"/>
              <a:t>sohasem lehet befejezett</a:t>
            </a:r>
            <a:r>
              <a:rPr lang="hu-HU" sz="2000" dirty="0"/>
              <a:t>, mindig tovább alakítható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</a:pPr>
            <a:r>
              <a:rPr lang="hu-HU" sz="2000" dirty="0"/>
              <a:t>a </a:t>
            </a:r>
            <a:r>
              <a:rPr lang="hu-HU" sz="2000" b="1" dirty="0"/>
              <a:t>pedagógiai program szakaszos értékelése</a:t>
            </a:r>
            <a:r>
              <a:rPr lang="hu-HU" sz="2000" dirty="0"/>
              <a:t>, a feladatok megállapítása a </a:t>
            </a:r>
            <a:r>
              <a:rPr lang="hu-HU" sz="2000" b="1" dirty="0"/>
              <a:t>nevelőtestület felelőssége </a:t>
            </a:r>
          </a:p>
        </p:txBody>
      </p:sp>
    </p:spTree>
    <p:extLst>
      <p:ext uri="{BB962C8B-B14F-4D97-AF65-F5344CB8AC3E}">
        <p14:creationId xmlns:p14="http://schemas.microsoft.com/office/powerpoint/2010/main" val="50619142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TM03457515[[fn=Nézet]]</Template>
  <TotalTime>4182</TotalTime>
  <Words>876</Words>
  <Application>Microsoft Office PowerPoint</Application>
  <PresentationFormat>Szélesvásznú</PresentationFormat>
  <Paragraphs>79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Century Schoolbook</vt:lpstr>
      <vt:lpstr>Wingdings 2</vt:lpstr>
      <vt:lpstr>View</vt:lpstr>
      <vt:lpstr>A pedagógiai tervezés folyamata és a pedagógiai tervezés követelményei</vt:lpstr>
      <vt:lpstr>Pedagógiai folyamattervezés</vt:lpstr>
      <vt:lpstr>A pedagógiai folyamattervezés meghatározói:</vt:lpstr>
      <vt:lpstr>A tervezés folyamatának fázisai:</vt:lpstr>
      <vt:lpstr>A tervezés követelményei: </vt:lpstr>
      <vt:lpstr>1. A tartalom és a forma egysége</vt:lpstr>
      <vt:lpstr>A jó tervezés:</vt:lpstr>
      <vt:lpstr>2. A távlatos és a szakaszos terv </vt:lpstr>
      <vt:lpstr>A pedagógiai program megalkotása:</vt:lpstr>
      <vt:lpstr>PowerPoint-bemutató</vt:lpstr>
      <vt:lpstr>PowerPoint-bemutató</vt:lpstr>
      <vt:lpstr>3. A tervezés logikája, konkrétsága 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Ismertesse és értelmezze a pedagógiai tervezés folyamatát, a pedagógiai tervezés követelményeit</dc:title>
  <dc:creator>Tolnai Balázs</dc:creator>
  <cp:lastModifiedBy>Tolnai Balázs</cp:lastModifiedBy>
  <cp:revision>7</cp:revision>
  <dcterms:created xsi:type="dcterms:W3CDTF">2019-10-03T22:22:59Z</dcterms:created>
  <dcterms:modified xsi:type="dcterms:W3CDTF">2019-10-06T20:05:22Z</dcterms:modified>
</cp:coreProperties>
</file>