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3" r:id="rId11"/>
    <p:sldId id="264" r:id="rId12"/>
    <p:sldId id="265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832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93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347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857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u-H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933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37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10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8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289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890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822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0C3177B-AFB1-4A9D-B3E1-D4B06085EAA8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76234CF-B1A8-48F7-9BF4-220A2E273D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257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000" b="1" dirty="0"/>
              <a:t>6. TÉTEL: </a:t>
            </a:r>
            <a:br>
              <a:rPr lang="hu-HU" sz="3000" b="1" dirty="0"/>
            </a:br>
            <a:r>
              <a:rPr lang="hu-HU" sz="3000" b="1" dirty="0"/>
              <a:t>Ismertesse a nevelési oktatási intézmény fenntartójának fogalmát, fajtáit, főbb jogait és kötelezettségeit! </a:t>
            </a:r>
            <a:endParaRPr lang="hu-HU" sz="3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Készítette:</a:t>
            </a:r>
          </a:p>
          <a:p>
            <a:r>
              <a:rPr lang="hu-HU" dirty="0" smtClean="0"/>
              <a:t>Tolnai Balázs</a:t>
            </a:r>
          </a:p>
          <a:p>
            <a:r>
              <a:rPr lang="hu-HU" dirty="0" smtClean="0"/>
              <a:t>2019. október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3084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5, Egyház - </a:t>
            </a:r>
            <a:r>
              <a:rPr lang="hu-HU" u="sng" dirty="0"/>
              <a:t>speciális szabályok</a:t>
            </a:r>
            <a:r>
              <a:rPr lang="hu-HU" b="1" u="sng" dirty="0"/>
              <a:t> érvényesülnek: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/>
            <a:r>
              <a:rPr lang="hu-HU" dirty="0" smtClean="0"/>
              <a:t>Az </a:t>
            </a:r>
            <a:r>
              <a:rPr lang="hu-HU" dirty="0"/>
              <a:t>egyházi fenntartó az </a:t>
            </a:r>
            <a:r>
              <a:rPr lang="hu-HU" b="1" dirty="0"/>
              <a:t>intézményvezető-helyettesek</a:t>
            </a:r>
            <a:r>
              <a:rPr lang="hu-HU" dirty="0"/>
              <a:t> megbízása során egyetértési jogot gyakorol. </a:t>
            </a:r>
          </a:p>
          <a:p>
            <a:pPr lvl="0" fontAlgn="base"/>
            <a:r>
              <a:rPr lang="hu-HU" dirty="0"/>
              <a:t>Ha a jogi személyiséggel rendelkező vallási közösség a Kormánnyal a köznevelési feladatok ellátására is kiterjedő megállapodást kötött, </a:t>
            </a:r>
            <a:r>
              <a:rPr lang="hu-HU" b="1" dirty="0"/>
              <a:t>egyoldalú nyilatkozatával</a:t>
            </a:r>
            <a:r>
              <a:rPr lang="hu-HU" dirty="0"/>
              <a:t> vállalja az állami, önkormányzati feladatellátásban való közreműködést, valamint kötelezettséget vállal a tanulók felzárkóztatására vonatkozó feladatok ellátására. </a:t>
            </a:r>
          </a:p>
          <a:p>
            <a:pPr lvl="0" fontAlgn="base"/>
            <a:r>
              <a:rPr lang="hu-HU" dirty="0"/>
              <a:t>Ha az egyházi és magánintézmény fenntartója a települési önkormányzattal, az oktatásért felelős miniszterrel kötött köznevelési szerződés vagy egyoldalú nyilatkozat alapján </a:t>
            </a:r>
            <a:r>
              <a:rPr lang="hu-HU" b="1" dirty="0"/>
              <a:t>kiegészítő támogatásra válik jogosulttá</a:t>
            </a:r>
            <a:r>
              <a:rPr lang="hu-HU" dirty="0"/>
              <a:t>, a fenntartásában működő óvoda, általános iskola részt vesz a </a:t>
            </a:r>
            <a:r>
              <a:rPr lang="hu-HU" b="1" dirty="0"/>
              <a:t>kötelező felvételt biztosító</a:t>
            </a:r>
            <a:r>
              <a:rPr lang="hu-HU" dirty="0"/>
              <a:t> óvoda, iskola feladatainak ellátásában.  </a:t>
            </a:r>
          </a:p>
          <a:p>
            <a:pPr lvl="0" fontAlgn="base"/>
            <a:r>
              <a:rPr lang="hu-HU" dirty="0"/>
              <a:t>Az egyházi intézményekhez egyebekben szolgáltatásaik igénybevételét </a:t>
            </a:r>
            <a:r>
              <a:rPr lang="hu-HU" b="1" dirty="0"/>
              <a:t>tandíj</a:t>
            </a:r>
            <a:r>
              <a:rPr lang="hu-HU" dirty="0"/>
              <a:t> fizetéséhez köthetik, kivéve, ha közoktatási megállapodás, köznevelési szerződés vagy egyoldalú nyilatkozat alapján részt vesznek a köznevelési közszolgálati feladatok ellátásában.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2744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6, Nemzetiségi </a:t>
            </a:r>
            <a:r>
              <a:rPr lang="hu-HU" b="1" u="sng" dirty="0" smtClean="0"/>
              <a:t>önkormányzat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err="1"/>
              <a:t>Nkt-ban</a:t>
            </a:r>
            <a:r>
              <a:rPr lang="hu-HU" dirty="0"/>
              <a:t>, a nemzetiségek jogairól szóló </a:t>
            </a:r>
            <a:r>
              <a:rPr lang="hu-HU" b="1" dirty="0"/>
              <a:t>2011. évi CLXXIX</a:t>
            </a:r>
            <a:r>
              <a:rPr lang="hu-HU" dirty="0"/>
              <a:t>. </a:t>
            </a:r>
            <a:r>
              <a:rPr lang="hu-HU" b="1" dirty="0"/>
              <a:t>törvényben</a:t>
            </a:r>
            <a:r>
              <a:rPr lang="hu-HU" dirty="0"/>
              <a:t> és az államháztartás működési rendjéről szóló </a:t>
            </a:r>
            <a:r>
              <a:rPr lang="hu-HU" b="1" dirty="0"/>
              <a:t>jogszabályokban</a:t>
            </a:r>
          </a:p>
          <a:p>
            <a:pPr lvl="0" fontAlgn="base"/>
            <a:r>
              <a:rPr lang="hu-HU" dirty="0"/>
              <a:t>nemzetiségi önkormányzat is tarthat fenn, </a:t>
            </a:r>
            <a:r>
              <a:rPr lang="hu-HU" b="1" dirty="0"/>
              <a:t>alapítás vagy átvétel </a:t>
            </a:r>
            <a:r>
              <a:rPr lang="hu-HU" dirty="0"/>
              <a:t>révén.  </a:t>
            </a:r>
          </a:p>
          <a:p>
            <a:pPr lvl="0" fontAlgn="base"/>
            <a:r>
              <a:rPr lang="hu-HU" dirty="0"/>
              <a:t>tanulók legalább </a:t>
            </a:r>
            <a:r>
              <a:rPr lang="hu-HU" b="1" dirty="0"/>
              <a:t>hetvenöt százaléka </a:t>
            </a:r>
            <a:r>
              <a:rPr lang="hu-HU" dirty="0"/>
              <a:t>részt vesz a nemzetiségi nevelésben, nevelésben-oktatásban, illetve ellátásban részesül. </a:t>
            </a:r>
          </a:p>
          <a:p>
            <a:pPr lvl="0" fontAlgn="base"/>
            <a:r>
              <a:rPr lang="hu-HU" dirty="0"/>
              <a:t>A nevelési-oktatási intézmény átadására az oktatásért felelős miniszter és az átvevő között létrejött </a:t>
            </a:r>
            <a:r>
              <a:rPr lang="hu-HU" b="1" dirty="0"/>
              <a:t>köznevelési szerződés</a:t>
            </a:r>
            <a:r>
              <a:rPr lang="hu-HU" dirty="0"/>
              <a:t> alapján kerülhet sor, </a:t>
            </a:r>
            <a:r>
              <a:rPr lang="hu-HU" b="1" dirty="0"/>
              <a:t>ingó és ingatlan vagyont</a:t>
            </a:r>
            <a:r>
              <a:rPr lang="hu-HU" dirty="0"/>
              <a:t> az átvevő használatába kell adni. Az átadás ingyenes, a használatba adás ideje nem lehet tíz évnél rövidebb. </a:t>
            </a:r>
          </a:p>
          <a:p>
            <a:r>
              <a:rPr lang="hu-HU" dirty="0"/>
              <a:t>A nemzetiségi törvény előírja, hogy az országos nemzetiségi önkormányzatok esetében a </a:t>
            </a:r>
            <a:r>
              <a:rPr lang="hu-HU" b="1" dirty="0"/>
              <a:t>nemzetiségi nevelés-oktatás finanszírozása</a:t>
            </a:r>
            <a:r>
              <a:rPr lang="hu-HU" dirty="0"/>
              <a:t> az egyházi intézményekkel azonos módon történik. </a:t>
            </a:r>
          </a:p>
          <a:p>
            <a:r>
              <a:rPr lang="hu-HU" dirty="0"/>
              <a:t>Az intézmény </a:t>
            </a:r>
            <a:r>
              <a:rPr lang="hu-HU" b="1" dirty="0"/>
              <a:t>vezetőjét</a:t>
            </a:r>
            <a:r>
              <a:rPr lang="hu-HU" dirty="0"/>
              <a:t> az oktatási miniszter egyetértésével a fenntartó bízza meg, a munkáltatói jogokat a fenntartó gyakorolja.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677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7, Egyéb szervezet vagy személy 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Nonprofit</a:t>
            </a:r>
            <a:r>
              <a:rPr lang="hu-HU" dirty="0"/>
              <a:t> szervezet (pl. alapítvány, egyesület, nonprofit gazdasági társaság) vagy </a:t>
            </a:r>
            <a:r>
              <a:rPr lang="hu-HU" b="1" dirty="0"/>
              <a:t>profitorientált</a:t>
            </a:r>
            <a:r>
              <a:rPr lang="hu-HU" dirty="0"/>
              <a:t> gazdálkodó jogalany.</a:t>
            </a:r>
          </a:p>
          <a:p>
            <a:r>
              <a:rPr lang="hu-HU" dirty="0"/>
              <a:t>Speciális rendelkezések:</a:t>
            </a:r>
          </a:p>
          <a:p>
            <a:pPr lvl="1" fontAlgn="base"/>
            <a:r>
              <a:rPr lang="hu-HU" b="1" dirty="0"/>
              <a:t>tandíj</a:t>
            </a:r>
            <a:r>
              <a:rPr lang="hu-HU" dirty="0"/>
              <a:t> fizetéséhez köthetik, kivéve, ha közoktatási megállapodás, köznevelési szerződés vagy egyoldalú nyilatkozat alapján részt vesznek a köznevelési közszolgálati feladatok ellátásában. </a:t>
            </a:r>
          </a:p>
          <a:p>
            <a:pPr lvl="1" fontAlgn="base"/>
            <a:r>
              <a:rPr lang="hu-HU" b="1" dirty="0"/>
              <a:t>finanszírozása</a:t>
            </a:r>
            <a:r>
              <a:rPr lang="hu-HU" dirty="0"/>
              <a:t> eltér: a magánintézményeket megillető állami hozzájárulásokat a költségvetésről szóló törvény, egyéb pénzügyi vonatkozásait külön Kormányrendelet állapítja meg.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961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9283" y="484632"/>
            <a:ext cx="8646458" cy="1609344"/>
          </a:xfrm>
        </p:spPr>
        <p:txBody>
          <a:bodyPr>
            <a:normAutofit fontScale="90000"/>
          </a:bodyPr>
          <a:lstStyle/>
          <a:p>
            <a:r>
              <a:rPr lang="hu-HU" b="1" u="sng" dirty="0"/>
              <a:t>A fenntartó </a:t>
            </a:r>
            <a:r>
              <a:rPr lang="hu-HU" b="1" u="sng" dirty="0" smtClean="0"/>
              <a:t>kötelességei, jogai, a </a:t>
            </a:r>
            <a:r>
              <a:rPr lang="hu-HU" b="1" u="sng" dirty="0"/>
              <a:t>fenntartói irányításra vonatkozó </a:t>
            </a:r>
            <a:r>
              <a:rPr lang="hu-HU" b="1" u="sng" dirty="0" smtClean="0"/>
              <a:t>rendelkezések </a:t>
            </a:r>
            <a:r>
              <a:rPr lang="hu-HU" b="1" u="sng" dirty="0"/>
              <a:t>az </a:t>
            </a:r>
            <a:r>
              <a:rPr lang="hu-HU" b="1" u="sng" dirty="0" err="1"/>
              <a:t>Nkt</a:t>
            </a:r>
            <a:r>
              <a:rPr lang="hu-HU" b="1" u="sng" dirty="0"/>
              <a:t>. </a:t>
            </a:r>
            <a:r>
              <a:rPr lang="hu-HU" b="1" u="sng" dirty="0" smtClean="0"/>
              <a:t>83-85</a:t>
            </a:r>
            <a:r>
              <a:rPr lang="hu-HU" b="1" u="sng" dirty="0"/>
              <a:t>. §</a:t>
            </a:r>
            <a:r>
              <a:rPr lang="hu-HU" b="1" u="sng" dirty="0" err="1"/>
              <a:t>-</a:t>
            </a:r>
            <a:r>
              <a:rPr lang="hu-HU" b="1" u="sng" dirty="0" err="1" smtClean="0"/>
              <a:t>aiban</a:t>
            </a:r>
            <a:r>
              <a:rPr lang="hu-HU" b="1" u="sng" dirty="0" smtClean="0"/>
              <a:t> 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fenntartó </a:t>
            </a:r>
          </a:p>
          <a:p>
            <a:pPr lvl="1" fontAlgn="base"/>
            <a:r>
              <a:rPr lang="hu-HU" dirty="0"/>
              <a:t>a törvényben foglalt keretek között - a tankerületi központ, valamint az állami felsőoktatási intézmény által fenntartott köznevelési intézmény kivételével - dönt a köznevelési </a:t>
            </a:r>
            <a:r>
              <a:rPr lang="hu-HU" b="1" dirty="0"/>
              <a:t>intézmény</a:t>
            </a:r>
            <a:r>
              <a:rPr lang="hu-HU" dirty="0"/>
              <a:t> </a:t>
            </a:r>
            <a:r>
              <a:rPr lang="hu-HU" b="1" dirty="0"/>
              <a:t>létesítéséről, nevének megállapításáról, gazdálkodási jogköréről, átszervezéséről, megszüntetéséről, alapfeladatának módosításáról, fenntartói jogának átadásáról</a:t>
            </a:r>
            <a:r>
              <a:rPr lang="hu-HU" dirty="0"/>
              <a:t>, </a:t>
            </a:r>
          </a:p>
          <a:p>
            <a:pPr lvl="1" fontAlgn="base"/>
            <a:r>
              <a:rPr lang="hu-HU" dirty="0"/>
              <a:t>dönt az </a:t>
            </a:r>
            <a:r>
              <a:rPr lang="hu-HU" b="1" dirty="0"/>
              <a:t>óvodába</a:t>
            </a:r>
            <a:r>
              <a:rPr lang="hu-HU" dirty="0"/>
              <a:t> történő </a:t>
            </a:r>
            <a:r>
              <a:rPr lang="hu-HU" b="1" dirty="0"/>
              <a:t>jelentkezés módjáról</a:t>
            </a:r>
            <a:r>
              <a:rPr lang="hu-HU" dirty="0"/>
              <a:t>, az óvodai általános </a:t>
            </a:r>
            <a:r>
              <a:rPr lang="hu-HU" b="1" dirty="0"/>
              <a:t>felvételi időpontról</a:t>
            </a:r>
            <a:r>
              <a:rPr lang="hu-HU" dirty="0"/>
              <a:t>, az óvoda heti és éves </a:t>
            </a:r>
            <a:r>
              <a:rPr lang="hu-HU" b="1" dirty="0"/>
              <a:t>nyitvatartási idejének</a:t>
            </a:r>
            <a:r>
              <a:rPr lang="hu-HU" dirty="0"/>
              <a:t> meghatározásáról, </a:t>
            </a:r>
          </a:p>
          <a:p>
            <a:pPr lvl="1" fontAlgn="base"/>
            <a:r>
              <a:rPr lang="hu-HU" dirty="0"/>
              <a:t>meghatározza a köznevelési intézmény </a:t>
            </a:r>
            <a:r>
              <a:rPr lang="hu-HU" b="1" dirty="0"/>
              <a:t>költségvetését</a:t>
            </a:r>
            <a:r>
              <a:rPr lang="hu-HU" dirty="0"/>
              <a:t>, továbbá - tankerületi központ által fenntartott köznevelési intézmény kivételével - a kérhető </a:t>
            </a:r>
            <a:r>
              <a:rPr lang="hu-HU" b="1" dirty="0"/>
              <a:t>térítési díj és tandíj</a:t>
            </a:r>
            <a:r>
              <a:rPr lang="hu-HU" dirty="0"/>
              <a:t> megállapításának szabályait, a </a:t>
            </a:r>
            <a:r>
              <a:rPr lang="hu-HU" b="1" dirty="0"/>
              <a:t>szociális</a:t>
            </a:r>
            <a:r>
              <a:rPr lang="hu-HU" dirty="0"/>
              <a:t> alapon adható kedvezmények feltételeit,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1238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9283" y="2121408"/>
            <a:ext cx="8431305" cy="4507992"/>
          </a:xfrm>
        </p:spPr>
        <p:txBody>
          <a:bodyPr>
            <a:normAutofit/>
          </a:bodyPr>
          <a:lstStyle/>
          <a:p>
            <a:pPr lvl="1" fontAlgn="base"/>
            <a:r>
              <a:rPr lang="hu-HU" dirty="0"/>
              <a:t>meghatározza az adott nevelési évben indítható </a:t>
            </a:r>
            <a:r>
              <a:rPr lang="hu-HU" b="1" dirty="0"/>
              <a:t>óvodai csoportok számát</a:t>
            </a:r>
            <a:r>
              <a:rPr lang="hu-HU" dirty="0"/>
              <a:t>, az adott tanítási évben az iskolában </a:t>
            </a:r>
            <a:r>
              <a:rPr lang="hu-HU" b="1" dirty="0"/>
              <a:t>indítható osztályok</a:t>
            </a:r>
            <a:r>
              <a:rPr lang="hu-HU" dirty="0"/>
              <a:t>, a </a:t>
            </a:r>
            <a:r>
              <a:rPr lang="hu-HU" b="1" dirty="0"/>
              <a:t>kollégiumban szervezhető csoportok</a:t>
            </a:r>
            <a:r>
              <a:rPr lang="hu-HU" dirty="0"/>
              <a:t> számát, </a:t>
            </a:r>
          </a:p>
          <a:p>
            <a:pPr lvl="1" fontAlgn="base"/>
            <a:r>
              <a:rPr lang="hu-HU" b="1" dirty="0" smtClean="0"/>
              <a:t>ellenőrizheti</a:t>
            </a:r>
            <a:r>
              <a:rPr lang="hu-HU" dirty="0" smtClean="0"/>
              <a:t> </a:t>
            </a:r>
            <a:r>
              <a:rPr lang="hu-HU" dirty="0"/>
              <a:t>a köznevelési intézmény gazdálk</a:t>
            </a:r>
            <a:r>
              <a:rPr lang="hu-HU" b="1" dirty="0"/>
              <a:t>odását, működésének törvényességét, hatékonyságát, a szakmai munka</a:t>
            </a:r>
            <a:r>
              <a:rPr lang="hu-HU" dirty="0"/>
              <a:t> eredményességét, nevelési-oktatási intézményben továbbá a </a:t>
            </a:r>
            <a:r>
              <a:rPr lang="hu-HU" b="1" dirty="0"/>
              <a:t>gyermek- és ifjúságvédelmi</a:t>
            </a:r>
            <a:r>
              <a:rPr lang="hu-HU" dirty="0"/>
              <a:t> tevékenységet, a tanuló- és </a:t>
            </a:r>
            <a:r>
              <a:rPr lang="hu-HU" b="1" dirty="0"/>
              <a:t>gyermekbaleset megelőzése</a:t>
            </a:r>
            <a:r>
              <a:rPr lang="hu-HU" dirty="0"/>
              <a:t> érdekében tett intézkedéseket; ha a fenntartó nem települési önkormányzat, a tanuló- és gyermekbalesetet </a:t>
            </a:r>
            <a:r>
              <a:rPr lang="hu-HU" b="1" dirty="0"/>
              <a:t>jelenti</a:t>
            </a:r>
            <a:r>
              <a:rPr lang="hu-HU" dirty="0"/>
              <a:t> a nevelési-oktatási intézmény székhelye szerint illetékes köznevelési feladatokat ellátó hatóságnak, </a:t>
            </a:r>
          </a:p>
          <a:p>
            <a:pPr lvl="1" fontAlgn="base"/>
            <a:r>
              <a:rPr lang="hu-HU" dirty="0"/>
              <a:t>a köznevelési intézmény </a:t>
            </a:r>
            <a:r>
              <a:rPr lang="hu-HU" b="1" dirty="0"/>
              <a:t>vezetőjének megbízása, kinevezése, a megbízás visszavonása</a:t>
            </a:r>
            <a:r>
              <a:rPr lang="hu-HU" dirty="0"/>
              <a:t>, a jogviszony megszüntetésének jogával kapcsolatos, a törvényben foglalt korlátozó rendelkezések keretei között gyakorolja a </a:t>
            </a:r>
            <a:r>
              <a:rPr lang="hu-HU" b="1" dirty="0"/>
              <a:t>munkáltatói jogokat a köznevelési intézmény vezetője</a:t>
            </a:r>
            <a:r>
              <a:rPr lang="hu-HU" dirty="0"/>
              <a:t> felett, </a:t>
            </a:r>
          </a:p>
          <a:p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309283" y="484632"/>
            <a:ext cx="8646458" cy="1609344"/>
          </a:xfrm>
        </p:spPr>
        <p:txBody>
          <a:bodyPr>
            <a:normAutofit fontScale="90000"/>
          </a:bodyPr>
          <a:lstStyle/>
          <a:p>
            <a:r>
              <a:rPr lang="hu-HU" b="1" u="sng" dirty="0"/>
              <a:t>A fenntartó </a:t>
            </a:r>
            <a:r>
              <a:rPr lang="hu-HU" b="1" u="sng" dirty="0" smtClean="0"/>
              <a:t>kötelességei, jogai, a </a:t>
            </a:r>
            <a:r>
              <a:rPr lang="hu-HU" b="1" u="sng" dirty="0"/>
              <a:t>fenntartói irányításra vonatkozó </a:t>
            </a:r>
            <a:r>
              <a:rPr lang="hu-HU" b="1" u="sng" dirty="0" smtClean="0"/>
              <a:t>rendelkezések </a:t>
            </a:r>
            <a:r>
              <a:rPr lang="hu-HU" b="1" u="sng" dirty="0"/>
              <a:t>az </a:t>
            </a:r>
            <a:r>
              <a:rPr lang="hu-HU" b="1" u="sng" dirty="0" err="1"/>
              <a:t>Nkt</a:t>
            </a:r>
            <a:r>
              <a:rPr lang="hu-HU" b="1" u="sng" dirty="0"/>
              <a:t>. </a:t>
            </a:r>
            <a:r>
              <a:rPr lang="hu-HU" b="1" u="sng" dirty="0" smtClean="0"/>
              <a:t>83-85</a:t>
            </a:r>
            <a:r>
              <a:rPr lang="hu-HU" b="1" u="sng" dirty="0"/>
              <a:t>. §</a:t>
            </a:r>
            <a:r>
              <a:rPr lang="hu-HU" b="1" u="sng" dirty="0" err="1"/>
              <a:t>-</a:t>
            </a:r>
            <a:r>
              <a:rPr lang="hu-HU" b="1" u="sng" dirty="0" err="1" smtClean="0"/>
              <a:t>aiban</a:t>
            </a:r>
            <a:r>
              <a:rPr lang="hu-HU" b="1" u="sng" dirty="0" smtClean="0"/>
              <a:t>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5008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9283" y="2121408"/>
            <a:ext cx="8431305" cy="4507992"/>
          </a:xfrm>
        </p:spPr>
        <p:txBody>
          <a:bodyPr>
            <a:normAutofit/>
          </a:bodyPr>
          <a:lstStyle/>
          <a:p>
            <a:pPr lvl="1" fontAlgn="base"/>
            <a:r>
              <a:rPr lang="hu-HU" b="1" dirty="0" smtClean="0"/>
              <a:t>jóváhagyja</a:t>
            </a:r>
            <a:r>
              <a:rPr lang="hu-HU" dirty="0" smtClean="0"/>
              <a:t> </a:t>
            </a:r>
            <a:r>
              <a:rPr lang="hu-HU" dirty="0"/>
              <a:t>a köznevelési intézmény </a:t>
            </a:r>
            <a:r>
              <a:rPr lang="hu-HU" b="1" dirty="0"/>
              <a:t>tantárgyfelosztását, továbbképzési programját</a:t>
            </a:r>
            <a:r>
              <a:rPr lang="hu-HU" dirty="0"/>
              <a:t>, </a:t>
            </a:r>
          </a:p>
          <a:p>
            <a:pPr lvl="1" fontAlgn="base"/>
            <a:r>
              <a:rPr lang="hu-HU" b="1" dirty="0"/>
              <a:t>értékeli</a:t>
            </a:r>
            <a:r>
              <a:rPr lang="hu-HU" dirty="0"/>
              <a:t> a nevelési-oktatási intézmény </a:t>
            </a:r>
            <a:r>
              <a:rPr lang="hu-HU" b="1" dirty="0"/>
              <a:t>pedagógiai programjában</a:t>
            </a:r>
            <a:r>
              <a:rPr lang="hu-HU" dirty="0"/>
              <a:t> meghatározott </a:t>
            </a:r>
            <a:r>
              <a:rPr lang="hu-HU" b="1" dirty="0"/>
              <a:t>feladatok végrehajtását</a:t>
            </a:r>
            <a:r>
              <a:rPr lang="hu-HU" dirty="0"/>
              <a:t>, a pedagógiai-szakmai munka eredményességét, </a:t>
            </a:r>
          </a:p>
          <a:p>
            <a:pPr lvl="1" fontAlgn="base"/>
            <a:r>
              <a:rPr lang="hu-HU" b="1" dirty="0"/>
              <a:t>ellenőrzi a pedagógiai programot, a házirendet, valamint a SZMSZ-t. </a:t>
            </a:r>
            <a:endParaRPr lang="hu-HU" dirty="0"/>
          </a:p>
          <a:p>
            <a:pPr lvl="1" fontAlgn="base"/>
            <a:r>
              <a:rPr lang="hu-HU" b="1" dirty="0"/>
              <a:t>másodfokon</a:t>
            </a:r>
            <a:r>
              <a:rPr lang="hu-HU" dirty="0"/>
              <a:t> elbírálja az óvoda, az iskola, a kollégium gyermekkel, tanulóval kapcsolatos egyedi döntése ellen </a:t>
            </a:r>
            <a:r>
              <a:rPr lang="hu-HU" b="1" dirty="0"/>
              <a:t>jogorvoslati céllal előterjesztett eljárás</a:t>
            </a:r>
            <a:r>
              <a:rPr lang="hu-HU" dirty="0"/>
              <a:t> megindítása iránti kérelmeket. </a:t>
            </a:r>
          </a:p>
          <a:p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309283" y="484632"/>
            <a:ext cx="8646458" cy="1609344"/>
          </a:xfrm>
        </p:spPr>
        <p:txBody>
          <a:bodyPr>
            <a:normAutofit fontScale="90000"/>
          </a:bodyPr>
          <a:lstStyle/>
          <a:p>
            <a:r>
              <a:rPr lang="hu-HU" b="1" u="sng" dirty="0"/>
              <a:t>A fenntartó </a:t>
            </a:r>
            <a:r>
              <a:rPr lang="hu-HU" b="1" u="sng" dirty="0" smtClean="0"/>
              <a:t>kötelességei, jogai, a </a:t>
            </a:r>
            <a:r>
              <a:rPr lang="hu-HU" b="1" u="sng" dirty="0"/>
              <a:t>fenntartói irányításra vonatkozó </a:t>
            </a:r>
            <a:r>
              <a:rPr lang="hu-HU" b="1" u="sng" dirty="0" smtClean="0"/>
              <a:t>rendelkezések </a:t>
            </a:r>
            <a:r>
              <a:rPr lang="hu-HU" b="1" u="sng" dirty="0"/>
              <a:t>az </a:t>
            </a:r>
            <a:r>
              <a:rPr lang="hu-HU" b="1" u="sng" dirty="0" err="1"/>
              <a:t>Nkt</a:t>
            </a:r>
            <a:r>
              <a:rPr lang="hu-HU" b="1" u="sng" dirty="0"/>
              <a:t>. </a:t>
            </a:r>
            <a:r>
              <a:rPr lang="hu-HU" b="1" u="sng" dirty="0" smtClean="0"/>
              <a:t>83-85</a:t>
            </a:r>
            <a:r>
              <a:rPr lang="hu-HU" b="1" u="sng" dirty="0"/>
              <a:t>. §</a:t>
            </a:r>
            <a:r>
              <a:rPr lang="hu-HU" b="1" u="sng" dirty="0" err="1"/>
              <a:t>-</a:t>
            </a:r>
            <a:r>
              <a:rPr lang="hu-HU" b="1" u="sng" dirty="0" err="1" smtClean="0"/>
              <a:t>aiban</a:t>
            </a:r>
            <a:r>
              <a:rPr lang="hu-HU" b="1" u="sng" dirty="0" smtClean="0"/>
              <a:t>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387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A fenntartó fogalma, fajtái</a:t>
            </a:r>
            <a:r>
              <a:rPr lang="hu-HU" b="1" u="sng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Az </a:t>
            </a:r>
            <a:r>
              <a:rPr lang="hu-HU" dirty="0" err="1"/>
              <a:t>Nkt</a:t>
            </a:r>
            <a:r>
              <a:rPr lang="hu-HU" dirty="0"/>
              <a:t>. szerint </a:t>
            </a:r>
            <a:r>
              <a:rPr lang="hu-HU" b="1" dirty="0"/>
              <a:t>fenntartó</a:t>
            </a:r>
            <a:r>
              <a:rPr lang="hu-HU" dirty="0"/>
              <a:t>: az a </a:t>
            </a:r>
            <a:r>
              <a:rPr lang="hu-HU" b="1" dirty="0"/>
              <a:t>természetes vagy jogi személy</a:t>
            </a:r>
            <a:r>
              <a:rPr lang="hu-HU" dirty="0"/>
              <a:t>, aki vagy amely a </a:t>
            </a:r>
            <a:r>
              <a:rPr lang="hu-HU" b="1" dirty="0"/>
              <a:t>köznevelési feladat ellátására</a:t>
            </a:r>
            <a:r>
              <a:rPr lang="hu-HU" dirty="0"/>
              <a:t> való </a:t>
            </a:r>
            <a:r>
              <a:rPr lang="hu-HU" b="1" dirty="0"/>
              <a:t>jogosultságot</a:t>
            </a:r>
            <a:r>
              <a:rPr lang="hu-HU" dirty="0"/>
              <a:t> megszerezte vagy azzal rendelkezik, és a köznevelési intézmény működéséhez szükséges </a:t>
            </a:r>
            <a:r>
              <a:rPr lang="hu-HU" b="1" dirty="0"/>
              <a:t>feltételekről</a:t>
            </a:r>
            <a:r>
              <a:rPr lang="hu-HU" dirty="0"/>
              <a:t> gondoskodik. </a:t>
            </a:r>
          </a:p>
          <a:p>
            <a:r>
              <a:rPr lang="hu-HU" dirty="0"/>
              <a:t>A fenntartó gyakorolja az általa fenntartott intézmény felett a legfontosabb egyedi </a:t>
            </a:r>
            <a:r>
              <a:rPr lang="hu-HU" b="1" dirty="0"/>
              <a:t>irányítási</a:t>
            </a:r>
            <a:r>
              <a:rPr lang="hu-HU" dirty="0"/>
              <a:t> jogosítványokat, </a:t>
            </a:r>
            <a:r>
              <a:rPr lang="hu-HU" b="1" dirty="0"/>
              <a:t>döntéseivel, intézkedéseivel</a:t>
            </a:r>
            <a:r>
              <a:rPr lang="hu-HU" dirty="0"/>
              <a:t> maga is részt vesz a köznevelési rendszer működtetésében.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128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/>
              <a:t> A fenntartó lehet 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hu-HU" dirty="0"/>
              <a:t>az állam </a:t>
            </a:r>
          </a:p>
          <a:p>
            <a:pPr lvl="0" fontAlgn="base"/>
            <a:r>
              <a:rPr lang="hu-HU" dirty="0"/>
              <a:t>a települési önkormányzat (óvoda esetében), </a:t>
            </a:r>
          </a:p>
          <a:p>
            <a:pPr lvl="0" fontAlgn="base"/>
            <a:r>
              <a:rPr lang="hu-HU" dirty="0"/>
              <a:t>egyházi jogi személy,  </a:t>
            </a:r>
          </a:p>
          <a:p>
            <a:pPr lvl="0" fontAlgn="base"/>
            <a:r>
              <a:rPr lang="hu-HU" dirty="0"/>
              <a:t>vallási tevékenységet végző szervezet </a:t>
            </a:r>
          </a:p>
          <a:p>
            <a:pPr lvl="0" fontAlgn="base"/>
            <a:r>
              <a:rPr lang="hu-HU" dirty="0"/>
              <a:t>nemzetiségi önkormányzat,  </a:t>
            </a:r>
          </a:p>
          <a:p>
            <a:pPr lvl="0" fontAlgn="base"/>
            <a:r>
              <a:rPr lang="hu-HU" dirty="0"/>
              <a:t>egyéb szervezet vagy személy (pl. alapítvány, gazdasági társaság, egyéni vállalkozó)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183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1, Tankerületi </a:t>
            </a:r>
            <a:r>
              <a:rPr lang="hu-HU" b="1" u="sng" dirty="0" smtClean="0"/>
              <a:t>központok</a:t>
            </a:r>
            <a:r>
              <a:rPr lang="hu-HU" u="sng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u-HU" dirty="0"/>
              <a:t>á</a:t>
            </a:r>
            <a:r>
              <a:rPr lang="hu-HU" b="1" dirty="0"/>
              <a:t>llam által fenntartott köznevelési </a:t>
            </a:r>
            <a:r>
              <a:rPr lang="hu-HU" b="1" dirty="0" smtClean="0"/>
              <a:t>intézmények</a:t>
            </a:r>
          </a:p>
          <a:p>
            <a:pPr lvl="0"/>
            <a:r>
              <a:rPr lang="hu-HU" b="1" dirty="0" smtClean="0"/>
              <a:t>134/2016</a:t>
            </a:r>
            <a:r>
              <a:rPr lang="hu-HU" b="1" dirty="0"/>
              <a:t>.</a:t>
            </a:r>
            <a:r>
              <a:rPr lang="hu-HU" dirty="0"/>
              <a:t> (VI.10.) </a:t>
            </a:r>
            <a:r>
              <a:rPr lang="hu-HU" b="1" dirty="0"/>
              <a:t>Korm. rendelet </a:t>
            </a:r>
            <a:r>
              <a:rPr lang="hu-HU" dirty="0"/>
              <a:t>szerint a </a:t>
            </a:r>
            <a:r>
              <a:rPr lang="hu-HU" b="1" dirty="0"/>
              <a:t>tankerületi központok</a:t>
            </a:r>
            <a:r>
              <a:rPr lang="hu-HU" dirty="0"/>
              <a:t> látják </a:t>
            </a:r>
            <a:r>
              <a:rPr lang="hu-HU" dirty="0" smtClean="0"/>
              <a:t>el a fenntartói feladatokat. </a:t>
            </a:r>
            <a:r>
              <a:rPr lang="hu-HU" dirty="0"/>
              <a:t>(60 darab) </a:t>
            </a:r>
          </a:p>
          <a:p>
            <a:pPr lvl="2"/>
            <a:r>
              <a:rPr lang="hu-HU" dirty="0"/>
              <a:t>jogi személy költségvetési szervnek minősülnek</a:t>
            </a:r>
          </a:p>
          <a:p>
            <a:pPr lvl="2"/>
            <a:r>
              <a:rPr lang="hu-HU" dirty="0"/>
              <a:t>illetékességi területtel rendelkeznek (több járás vagy Budapesten több kerület)</a:t>
            </a:r>
          </a:p>
          <a:p>
            <a:pPr lvl="1"/>
            <a:r>
              <a:rPr lang="hu-HU" dirty="0"/>
              <a:t>a tankerület önálló jogi személyiséggel működő </a:t>
            </a:r>
            <a:r>
              <a:rPr lang="hu-HU" b="1" dirty="0"/>
              <a:t>szervezeti egysége:</a:t>
            </a:r>
            <a:endParaRPr lang="hu-HU" dirty="0"/>
          </a:p>
          <a:p>
            <a:pPr lvl="2"/>
            <a:r>
              <a:rPr lang="hu-HU" dirty="0"/>
              <a:t>nincs önálló költségvetése</a:t>
            </a:r>
          </a:p>
          <a:p>
            <a:pPr lvl="2"/>
            <a:r>
              <a:rPr lang="hu-HU" dirty="0"/>
              <a:t>nincs szerződések megkötésére feljogosító ügyleti képessége</a:t>
            </a:r>
          </a:p>
          <a:p>
            <a:pPr lvl="2"/>
            <a:r>
              <a:rPr lang="hu-HU" dirty="0"/>
              <a:t>nincs munkáltatói joga</a:t>
            </a:r>
          </a:p>
          <a:p>
            <a:pPr lvl="2"/>
            <a:r>
              <a:rPr lang="hu-HU" dirty="0"/>
              <a:t>nincs kötelezettsége</a:t>
            </a:r>
          </a:p>
          <a:p>
            <a:r>
              <a:rPr lang="hu-HU" dirty="0"/>
              <a:t>A tankerületi központok önálló költségvetési szervek, amelyek felett </a:t>
            </a:r>
            <a:r>
              <a:rPr lang="hu-HU" b="1" u="sng" dirty="0" smtClean="0"/>
              <a:t>KLEBELSBERG KÖZPONT</a:t>
            </a:r>
            <a:r>
              <a:rPr lang="hu-HU" u="sng" dirty="0" smtClean="0"/>
              <a:t> </a:t>
            </a:r>
            <a:r>
              <a:rPr lang="hu-HU" dirty="0" smtClean="0"/>
              <a:t>ún</a:t>
            </a:r>
            <a:r>
              <a:rPr lang="hu-HU" dirty="0"/>
              <a:t>. középirányító szervként bizonyos irányítási és ellenőrzési feladatokat lát el. (feladatait és hatásköreit a 134/2016. (VI.10.) Korm. rendelet 5-8. § írja le)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117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u="sng" dirty="0"/>
              <a:t>2, Szakképző iskolákat alapító és fenntartó miniszterek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dirty="0"/>
              <a:t>Jogszabályban meghatározott intézményei </a:t>
            </a:r>
            <a:r>
              <a:rPr lang="hu-HU" dirty="0" smtClean="0"/>
              <a:t>vonatkozásában:</a:t>
            </a:r>
          </a:p>
          <a:p>
            <a:pPr marL="444500" indent="-269875"/>
            <a:r>
              <a:rPr lang="hu-HU" dirty="0" smtClean="0"/>
              <a:t>az </a:t>
            </a:r>
            <a:r>
              <a:rPr lang="hu-HU" dirty="0"/>
              <a:t>innovációs és technológiai miniszter</a:t>
            </a:r>
            <a:r>
              <a:rPr lang="hu-HU" dirty="0" smtClean="0"/>
              <a:t>,</a:t>
            </a:r>
          </a:p>
          <a:p>
            <a:pPr marL="444500" indent="-269875"/>
            <a:r>
              <a:rPr lang="hu-HU" dirty="0" smtClean="0"/>
              <a:t>az </a:t>
            </a:r>
            <a:r>
              <a:rPr lang="hu-HU" dirty="0"/>
              <a:t>agrárminiszter, </a:t>
            </a:r>
            <a:endParaRPr lang="hu-HU" dirty="0" smtClean="0"/>
          </a:p>
          <a:p>
            <a:pPr marL="444500" indent="-269875"/>
            <a:r>
              <a:rPr lang="hu-HU" dirty="0" smtClean="0"/>
              <a:t>a </a:t>
            </a:r>
            <a:r>
              <a:rPr lang="hu-HU" dirty="0"/>
              <a:t>honvédelmi miniszter, </a:t>
            </a:r>
            <a:endParaRPr lang="hu-HU" dirty="0" smtClean="0"/>
          </a:p>
          <a:p>
            <a:pPr marL="444500" indent="-269875"/>
            <a:r>
              <a:rPr lang="hu-HU" dirty="0" smtClean="0"/>
              <a:t>a </a:t>
            </a:r>
            <a:r>
              <a:rPr lang="hu-HU" dirty="0"/>
              <a:t>belügyminiszter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szakképző </a:t>
            </a:r>
            <a:r>
              <a:rPr lang="hu-HU" dirty="0"/>
              <a:t>iskolákat alapítanak és tartanak fenn. </a:t>
            </a:r>
          </a:p>
        </p:txBody>
      </p:sp>
    </p:spTree>
    <p:extLst>
      <p:ext uri="{BB962C8B-B14F-4D97-AF65-F5344CB8AC3E}">
        <p14:creationId xmlns:p14="http://schemas.microsoft.com/office/powerpoint/2010/main" val="219918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3, Települési önkormányzatok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2011-2012-ben megvalósított jelentős átalakítás nyomán a települési önkormányzatok köznevelési feladata az </a:t>
            </a:r>
            <a:r>
              <a:rPr lang="hu-HU" b="1" dirty="0"/>
              <a:t>óvodák fenntartására</a:t>
            </a:r>
            <a:r>
              <a:rPr lang="hu-HU" dirty="0"/>
              <a:t> szűkült, az új jogszabályi környezetben nincs jogi lehetőég arra, hogy települési önkormányzat iskolát tartson fenn. Ennek a feladat- és hatáskörnek a címzettje a települési önkormányzat részéről a </a:t>
            </a:r>
            <a:r>
              <a:rPr lang="hu-HU" b="1" dirty="0"/>
              <a:t>képviselőtestület</a:t>
            </a:r>
            <a:r>
              <a:rPr lang="hu-HU" dirty="0"/>
              <a:t>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251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4, Nem állami, nem önkormányzati fenntartó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 Lehet egyház vagy egyházi jogi személy és lehet egyéb szervezet vagy személy is, amelyek között szerepelhet profitorientált vagy non-profit szervezet is. Vonatkoznak az </a:t>
            </a:r>
            <a:r>
              <a:rPr lang="hu-HU" dirty="0" err="1"/>
              <a:t>Nkt</a:t>
            </a:r>
            <a:r>
              <a:rPr lang="hu-HU" dirty="0"/>
              <a:t>. fenntartóra irányadó szabályai, de eltérő rendelkezéseket is tartalmaz:</a:t>
            </a:r>
          </a:p>
          <a:p>
            <a:pPr lvl="0" fontAlgn="base"/>
            <a:r>
              <a:rPr lang="hu-HU" dirty="0"/>
              <a:t>települési önkormányzattal (óvoda esetében), vagy az oktatásért felelős miniszterrel (más köznevelési intézmény esetében) kötött </a:t>
            </a:r>
            <a:r>
              <a:rPr lang="hu-HU" b="1" dirty="0"/>
              <a:t>köznevelési szerződés</a:t>
            </a:r>
            <a:r>
              <a:rPr lang="hu-HU" dirty="0"/>
              <a:t> alapján </a:t>
            </a:r>
          </a:p>
          <a:p>
            <a:pPr lvl="0" fontAlgn="base"/>
            <a:r>
              <a:rPr lang="hu-HU" dirty="0"/>
              <a:t>intézmény </a:t>
            </a:r>
            <a:r>
              <a:rPr lang="hu-HU" b="1" dirty="0"/>
              <a:t>nyilvántartásba vételét</a:t>
            </a:r>
            <a:r>
              <a:rPr lang="hu-HU" dirty="0"/>
              <a:t> a köznevelési feladatokat ellátó hatóságnál (járási hivatal) köteles kezdeményezni.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39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4, Nem állami, nem önkormányzati fenntartó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2121407"/>
            <a:ext cx="7772400" cy="4521439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hu-HU" dirty="0" smtClean="0"/>
              <a:t>fenntartói </a:t>
            </a:r>
            <a:r>
              <a:rPr lang="hu-HU" dirty="0"/>
              <a:t>tevékenységének </a:t>
            </a:r>
            <a:r>
              <a:rPr lang="hu-HU" b="1" dirty="0"/>
              <a:t>törvényességi ellenőrzését</a:t>
            </a:r>
            <a:r>
              <a:rPr lang="hu-HU" dirty="0"/>
              <a:t> a köznevelési feladatokat ellátó hatóság legalább kétévente végzi el:</a:t>
            </a:r>
          </a:p>
          <a:p>
            <a:pPr lvl="1" fontAlgn="base"/>
            <a:r>
              <a:rPr lang="hu-HU" dirty="0"/>
              <a:t>van-e </a:t>
            </a:r>
            <a:r>
              <a:rPr lang="hu-HU" b="1" dirty="0"/>
              <a:t>joga</a:t>
            </a:r>
            <a:r>
              <a:rPr lang="hu-HU" dirty="0"/>
              <a:t> a fenntartónak a tevékenység folytatásához (összhangban áll-e az </a:t>
            </a:r>
            <a:r>
              <a:rPr lang="hu-HU" b="1" dirty="0"/>
              <a:t>alapító okirat, engedély és a pedagógiai program</a:t>
            </a:r>
            <a:r>
              <a:rPr lang="hu-HU" dirty="0"/>
              <a:t>, </a:t>
            </a:r>
            <a:r>
              <a:rPr lang="hu-HU" b="1" dirty="0"/>
              <a:t>törvényes </a:t>
            </a:r>
            <a:r>
              <a:rPr lang="hu-HU" dirty="0"/>
              <a:t>és</a:t>
            </a:r>
            <a:r>
              <a:rPr lang="hu-HU" b="1" dirty="0"/>
              <a:t> szakszerű</a:t>
            </a:r>
            <a:r>
              <a:rPr lang="hu-HU" dirty="0"/>
              <a:t>-e, a </a:t>
            </a:r>
            <a:r>
              <a:rPr lang="hu-HU" b="1" dirty="0"/>
              <a:t>vagyon</a:t>
            </a:r>
            <a:r>
              <a:rPr lang="hu-HU" dirty="0"/>
              <a:t> biztosítja-e az alapító okiratban meghatározott feladatok végrehajtását)</a:t>
            </a:r>
          </a:p>
          <a:p>
            <a:pPr lvl="1" fontAlgn="base"/>
            <a:r>
              <a:rPr lang="hu-HU" dirty="0"/>
              <a:t>a kötelező (minimális) </a:t>
            </a:r>
            <a:r>
              <a:rPr lang="hu-HU" b="1" dirty="0"/>
              <a:t>eszköz- és felszerelési jegyzékben</a:t>
            </a:r>
            <a:r>
              <a:rPr lang="hu-HU" dirty="0"/>
              <a:t> foglaltak meglétét</a:t>
            </a:r>
          </a:p>
          <a:p>
            <a:pPr lvl="1" fontAlgn="base"/>
            <a:r>
              <a:rPr lang="hu-HU" dirty="0"/>
              <a:t>a fenntartó által elkészített </a:t>
            </a:r>
            <a:r>
              <a:rPr lang="hu-HU" b="1" dirty="0"/>
              <a:t>éves költségvetés</a:t>
            </a:r>
            <a:r>
              <a:rPr lang="hu-HU" dirty="0"/>
              <a:t> biztosítja-e az </a:t>
            </a:r>
            <a:r>
              <a:rPr lang="hu-HU" dirty="0" err="1"/>
              <a:t>Nkt.-ben</a:t>
            </a:r>
            <a:r>
              <a:rPr lang="hu-HU" dirty="0"/>
              <a:t> meghatározott feladatok ellátását;  </a:t>
            </a:r>
          </a:p>
          <a:p>
            <a:pPr lvl="1" fontAlgn="base"/>
            <a:r>
              <a:rPr lang="hu-HU" b="1" dirty="0"/>
              <a:t>személyi és tárgyi feltételek </a:t>
            </a:r>
            <a:endParaRPr lang="hu-HU" dirty="0"/>
          </a:p>
          <a:p>
            <a:pPr lvl="1" fontAlgn="base"/>
            <a:r>
              <a:rPr lang="hu-HU" b="1" dirty="0"/>
              <a:t>egyházi</a:t>
            </a:r>
            <a:r>
              <a:rPr lang="hu-HU" dirty="0"/>
              <a:t> fenntartó esetében az </a:t>
            </a:r>
            <a:r>
              <a:rPr lang="hu-HU" b="1" dirty="0"/>
              <a:t>SZMSZ</a:t>
            </a:r>
            <a:r>
              <a:rPr lang="hu-HU" dirty="0"/>
              <a:t> jóváhagyásával kapcsolatos </a:t>
            </a:r>
            <a:r>
              <a:rPr lang="hu-HU" b="1" dirty="0"/>
              <a:t>eljárás törvényes</a:t>
            </a:r>
            <a:r>
              <a:rPr lang="hu-HU" dirty="0"/>
              <a:t>-e;  </a:t>
            </a:r>
          </a:p>
          <a:p>
            <a:pPr lvl="1" fontAlgn="base"/>
            <a:r>
              <a:rPr lang="hu-HU" dirty="0"/>
              <a:t>a nevelési-oktatási intézmény </a:t>
            </a:r>
            <a:r>
              <a:rPr lang="hu-HU" b="1" dirty="0"/>
              <a:t>vezetőjének</a:t>
            </a:r>
            <a:r>
              <a:rPr lang="hu-HU" dirty="0"/>
              <a:t> alkalmazása törvényes-e;  </a:t>
            </a:r>
          </a:p>
          <a:p>
            <a:pPr lvl="1" fontAlgn="base"/>
            <a:r>
              <a:rPr lang="hu-HU" dirty="0"/>
              <a:t>vizsgálta-e a fenntartó a nevelési-oktatási intézmény pedagógiai programjában meghatározott feladatok végrehajtását, a szakmai munka eredményességét;  </a:t>
            </a:r>
          </a:p>
          <a:p>
            <a:pPr lvl="1" fontAlgn="base"/>
            <a:r>
              <a:rPr lang="hu-HU" dirty="0"/>
              <a:t>a fenntartó a döntései meghozatalakor betartja-e az előírt egyeztetési kötelezettségét. </a:t>
            </a:r>
          </a:p>
        </p:txBody>
      </p:sp>
    </p:spTree>
    <p:extLst>
      <p:ext uri="{BB962C8B-B14F-4D97-AF65-F5344CB8AC3E}">
        <p14:creationId xmlns:p14="http://schemas.microsoft.com/office/powerpoint/2010/main" val="398934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5, Egyház - </a:t>
            </a:r>
            <a:r>
              <a:rPr lang="hu-HU" u="sng" dirty="0"/>
              <a:t>speciális szabályok</a:t>
            </a:r>
            <a:r>
              <a:rPr lang="hu-HU" b="1" u="sng" dirty="0"/>
              <a:t> érvényesülnek: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/>
              <a:t>Egyház</a:t>
            </a:r>
            <a:r>
              <a:rPr lang="hu-HU" dirty="0"/>
              <a:t> vagy más nem állami szerv tartja fenn, akkor a fenntartó </a:t>
            </a:r>
            <a:r>
              <a:rPr lang="hu-HU" b="1" dirty="0"/>
              <a:t>pályáztatás nélkül</a:t>
            </a:r>
            <a:r>
              <a:rPr lang="hu-HU" dirty="0"/>
              <a:t> is adhat intézményvezetői megbízást</a:t>
            </a:r>
          </a:p>
          <a:p>
            <a:pPr lvl="0" fontAlgn="base"/>
            <a:r>
              <a:rPr lang="hu-HU" dirty="0"/>
              <a:t>A fenntartó egyház az iskola számára előírhatja valamely - az oktatásért felelős miniszter által kiadott - </a:t>
            </a:r>
            <a:r>
              <a:rPr lang="hu-HU" b="1" dirty="0"/>
              <a:t>kerettanterv</a:t>
            </a:r>
            <a:r>
              <a:rPr lang="hu-HU" dirty="0"/>
              <a:t> választását és meghatározhatja az intézményben használható tankönyveket, taneszközöket. </a:t>
            </a:r>
          </a:p>
          <a:p>
            <a:pPr lvl="0" fontAlgn="base"/>
            <a:r>
              <a:rPr lang="hu-HU" dirty="0"/>
              <a:t>A nevelési-oktatási intézmény </a:t>
            </a:r>
            <a:r>
              <a:rPr lang="hu-HU" b="1" dirty="0"/>
              <a:t>SZMSZ-e, házirendje</a:t>
            </a:r>
            <a:r>
              <a:rPr lang="hu-HU" dirty="0"/>
              <a:t>, valamint a nevelési-oktatási intézmény </a:t>
            </a:r>
            <a:r>
              <a:rPr lang="hu-HU" b="1" dirty="0"/>
              <a:t>pedagógiai programja</a:t>
            </a:r>
            <a:r>
              <a:rPr lang="hu-HU" dirty="0"/>
              <a:t> a fenntartó jóváhagyásával válik érvényessé. </a:t>
            </a:r>
          </a:p>
          <a:p>
            <a:pPr lvl="0" fontAlgn="base"/>
            <a:r>
              <a:rPr lang="hu-HU" dirty="0"/>
              <a:t>Az intézmény </a:t>
            </a:r>
            <a:r>
              <a:rPr lang="hu-HU" b="1" dirty="0"/>
              <a:t>pedagógiai programjába</a:t>
            </a:r>
            <a:r>
              <a:rPr lang="hu-HU" dirty="0"/>
              <a:t> beépíthetők a vallási, világnézeti elkötelezettségnek megfelelő ismeretek, helyi tantervbe a fenntartó egyház tanításának megfelelő tartalmú hitoktatás. </a:t>
            </a:r>
          </a:p>
          <a:p>
            <a:pPr lvl="0" fontAlgn="base"/>
            <a:r>
              <a:rPr lang="hu-HU" dirty="0"/>
              <a:t>Az intézmény </a:t>
            </a:r>
            <a:r>
              <a:rPr lang="hu-HU" b="1" dirty="0"/>
              <a:t>SZMSZ-ében és házirendjében</a:t>
            </a:r>
            <a:r>
              <a:rPr lang="hu-HU" dirty="0"/>
              <a:t> a fenntartó egyház tanításával összefüggő viselkedési és megjelenési szabályokat, kötelességeket, jogokat és hitéleti tevékenységet lehet előírni.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6178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betű">
  <a:themeElements>
    <a:clrScheme name="Fabet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bet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TM03090434[[fn=Fás világ]]</Template>
  <TotalTime>38</TotalTime>
  <Words>1319</Words>
  <Application>Microsoft Office PowerPoint</Application>
  <PresentationFormat>Diavetítés a képernyőre (4:3 oldalarány)</PresentationFormat>
  <Paragraphs>85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Rockwell</vt:lpstr>
      <vt:lpstr>Rockwell Condensed</vt:lpstr>
      <vt:lpstr>Wingdings</vt:lpstr>
      <vt:lpstr>Fabetű</vt:lpstr>
      <vt:lpstr>6. TÉTEL:  Ismertesse a nevelési oktatási intézmény fenntartójának fogalmát, fajtáit, főbb jogait és kötelezettségeit! </vt:lpstr>
      <vt:lpstr>A fenntartó fogalma, fajtái:</vt:lpstr>
      <vt:lpstr> A fenntartó lehet  </vt:lpstr>
      <vt:lpstr>1, Tankerületi központok:</vt:lpstr>
      <vt:lpstr>2, Szakképző iskolákat alapító és fenntartó miniszterek </vt:lpstr>
      <vt:lpstr>3, Települési önkormányzatok </vt:lpstr>
      <vt:lpstr>4, Nem állami, nem önkormányzati fenntartó </vt:lpstr>
      <vt:lpstr>4, Nem állami, nem önkormányzati fenntartó </vt:lpstr>
      <vt:lpstr>5, Egyház - speciális szabályok érvényesülnek: </vt:lpstr>
      <vt:lpstr>5, Egyház - speciális szabályok érvényesülnek: </vt:lpstr>
      <vt:lpstr>6, Nemzetiségi önkormányzat</vt:lpstr>
      <vt:lpstr>7, Egyéb szervezet vagy személy  </vt:lpstr>
      <vt:lpstr>A fenntartó kötelességei, jogai, a fenntartói irányításra vonatkozó rendelkezések az Nkt. 83-85. §-aiban  </vt:lpstr>
      <vt:lpstr>A fenntartó kötelességei, jogai, a fenntartói irányításra vonatkozó rendelkezések az Nkt. 83-85. §-aiban  </vt:lpstr>
      <vt:lpstr>A fenntartó kötelességei, jogai, a fenntartói irányításra vonatkozó rendelkezések az Nkt. 83-85. §-aiban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TÉTEL:  Ismertesse a nevelési oktatási intézmény fenntartójának fogalmát, fajtáit, főbb jogait és kötelezettségeit!</dc:title>
  <dc:creator>Tolnai.Balazs</dc:creator>
  <cp:lastModifiedBy>Tolnai.Balazs</cp:lastModifiedBy>
  <cp:revision>4</cp:revision>
  <dcterms:created xsi:type="dcterms:W3CDTF">2019-10-17T09:16:18Z</dcterms:created>
  <dcterms:modified xsi:type="dcterms:W3CDTF">2019-10-17T09:54:25Z</dcterms:modified>
</cp:coreProperties>
</file>